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256" r:id="rId2"/>
    <p:sldId id="257" r:id="rId3"/>
    <p:sldId id="258" r:id="rId4"/>
    <p:sldId id="259" r:id="rId5"/>
    <p:sldId id="265" r:id="rId6"/>
    <p:sldId id="260" r:id="rId7"/>
    <p:sldId id="261" r:id="rId8"/>
    <p:sldId id="262" r:id="rId9"/>
    <p:sldId id="303" r:id="rId10"/>
    <p:sldId id="304" r:id="rId11"/>
    <p:sldId id="311" r:id="rId12"/>
    <p:sldId id="305" r:id="rId13"/>
    <p:sldId id="306" r:id="rId14"/>
    <p:sldId id="307" r:id="rId15"/>
    <p:sldId id="308" r:id="rId16"/>
    <p:sldId id="263" r:id="rId17"/>
    <p:sldId id="264" r:id="rId18"/>
    <p:sldId id="266" r:id="rId19"/>
    <p:sldId id="268" r:id="rId20"/>
    <p:sldId id="267" r:id="rId21"/>
    <p:sldId id="269" r:id="rId22"/>
    <p:sldId id="270" r:id="rId23"/>
    <p:sldId id="271" r:id="rId24"/>
    <p:sldId id="273" r:id="rId25"/>
    <p:sldId id="280" r:id="rId26"/>
    <p:sldId id="275" r:id="rId27"/>
    <p:sldId id="281" r:id="rId28"/>
    <p:sldId id="276" r:id="rId29"/>
    <p:sldId id="282" r:id="rId30"/>
    <p:sldId id="277" r:id="rId31"/>
    <p:sldId id="283" r:id="rId32"/>
    <p:sldId id="278" r:id="rId33"/>
    <p:sldId id="284" r:id="rId34"/>
    <p:sldId id="279" r:id="rId35"/>
    <p:sldId id="285" r:id="rId36"/>
    <p:sldId id="286" r:id="rId37"/>
    <p:sldId id="288" r:id="rId38"/>
    <p:sldId id="287" r:id="rId39"/>
    <p:sldId id="291" r:id="rId40"/>
    <p:sldId id="289" r:id="rId41"/>
    <p:sldId id="309" r:id="rId42"/>
    <p:sldId id="310" r:id="rId43"/>
    <p:sldId id="293" r:id="rId44"/>
    <p:sldId id="294" r:id="rId45"/>
    <p:sldId id="295" r:id="rId46"/>
    <p:sldId id="297" r:id="rId47"/>
    <p:sldId id="296" r:id="rId48"/>
    <p:sldId id="298" r:id="rId49"/>
    <p:sldId id="299" r:id="rId50"/>
    <p:sldId id="290" r:id="rId51"/>
    <p:sldId id="300" r:id="rId52"/>
    <p:sldId id="302" r:id="rId53"/>
    <p:sldId id="301" r:id="rId54"/>
  </p:sldIdLst>
  <p:sldSz cx="9144000" cy="5143500" type="screen16x9"/>
  <p:notesSz cx="6858000" cy="9144000"/>
  <p:embeddedFontLst>
    <p:embeddedFont>
      <p:font typeface="Raleway" charset="0"/>
      <p:regular r:id="rId56"/>
      <p:bold r:id="rId57"/>
      <p:italic r:id="rId58"/>
      <p:boldItalic r:id="rId59"/>
    </p:embeddedFont>
    <p:embeddedFont>
      <p:font typeface="Raleway ExtraBold" charset="0"/>
      <p:bold r:id="rId60"/>
      <p:boldItalic r:id="rId61"/>
    </p:embeddedFont>
    <p:embeddedFont>
      <p:font typeface="Raleway SemiBold" charset="0"/>
      <p:regular r:id="rId62"/>
      <p:bold r:id="rId63"/>
      <p:italic r:id="rId64"/>
      <p:boldItalic r:id="rId65"/>
    </p:embeddedFont>
    <p:embeddedFont>
      <p:font typeface="Lato"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39" autoAdjust="0"/>
    <p:restoredTop sz="94660"/>
  </p:normalViewPr>
  <p:slideViewPr>
    <p:cSldViewPr snapToGrid="0">
      <p:cViewPr varScale="1">
        <p:scale>
          <a:sx n="115" d="100"/>
          <a:sy n="115" d="100"/>
        </p:scale>
        <p:origin x="-9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896905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251bb473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251bb473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Ref idx="1001">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dirty="0"/>
          </a:p>
        </p:txBody>
      </p:sp>
    </p:spTree>
  </p:cSld>
  <p:clrMap bg1="dk1" tx1="lt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webdevwithgagan.orgfree.com/"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a:t>
            </a:r>
            <a:endParaRPr dirty="0"/>
          </a:p>
          <a:p>
            <a:pPr marL="0" lvl="0" indent="0" algn="l" rtl="0">
              <a:spcBef>
                <a:spcPts val="0"/>
              </a:spcBef>
              <a:spcAft>
                <a:spcPts val="0"/>
              </a:spcAft>
              <a:buNone/>
            </a:pPr>
            <a:r>
              <a:rPr lang="en"/>
              <a:t>Web Development</a:t>
            </a:r>
            <a:endParaRPr dirty="0"/>
          </a:p>
        </p:txBody>
      </p:sp>
      <p:sp>
        <p:nvSpPr>
          <p:cNvPr id="73" name="Google Shape;73;p13"/>
          <p:cNvSpPr txBox="1">
            <a:spLocks noGrp="1"/>
          </p:cNvSpPr>
          <p:nvPr>
            <p:ph type="subTitle" idx="1"/>
          </p:nvPr>
        </p:nvSpPr>
        <p:spPr>
          <a:xfrm>
            <a:off x="2390267" y="3944206"/>
            <a:ext cx="6331500" cy="6997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sz="2400" dirty="0" smtClean="0"/>
          </a:p>
          <a:p>
            <a:pPr marL="0" lvl="0" indent="0" algn="l" rtl="0">
              <a:spcBef>
                <a:spcPts val="0"/>
              </a:spcBef>
              <a:spcAft>
                <a:spcPts val="0"/>
              </a:spcAft>
              <a:buNone/>
            </a:pPr>
            <a:r>
              <a:rPr lang="en" sz="2400" smtClean="0"/>
              <a:t>Education Outreach 2</a:t>
            </a:r>
            <a:endParaRPr lang="en" sz="2400" dirty="0"/>
          </a:p>
          <a:p>
            <a:pPr marL="0" lvl="0" indent="0" algn="l" rtl="0">
              <a:spcBef>
                <a:spcPts val="0"/>
              </a:spcBef>
              <a:spcAft>
                <a:spcPts val="0"/>
              </a:spcAft>
              <a:buNone/>
            </a:pPr>
            <a:r>
              <a:rPr lang="en" sz="2400" dirty="0" smtClean="0"/>
              <a:t>Organised </a:t>
            </a:r>
            <a:r>
              <a:rPr lang="en" sz="2400" dirty="0"/>
              <a:t>by: </a:t>
            </a:r>
            <a:r>
              <a:rPr lang="en" sz="2400" dirty="0" smtClean="0"/>
              <a:t>Girlscript</a:t>
            </a:r>
            <a:endParaRPr sz="2400" dirty="0"/>
          </a:p>
        </p:txBody>
      </p:sp>
      <p:sp>
        <p:nvSpPr>
          <p:cNvPr id="2" name="Rectangle 1"/>
          <p:cNvSpPr/>
          <p:nvPr/>
        </p:nvSpPr>
        <p:spPr>
          <a:xfrm>
            <a:off x="259307" y="1692319"/>
            <a:ext cx="1834170" cy="1978925"/>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800" b="1" dirty="0" smtClean="0"/>
          </a:p>
          <a:p>
            <a:pPr algn="ctr"/>
            <a:endParaRPr lang="en-US" sz="2800" b="1" dirty="0"/>
          </a:p>
          <a:p>
            <a:pPr algn="ctr"/>
            <a:r>
              <a:rPr lang="en-US" sz="2800" b="1" dirty="0" smtClean="0"/>
              <a:t>Mentor</a:t>
            </a:r>
          </a:p>
          <a:p>
            <a:pPr algn="ctr"/>
            <a:r>
              <a:rPr lang="en-US" sz="2000" dirty="0" smtClean="0"/>
              <a:t>Gagan Sharma</a:t>
            </a:r>
          </a:p>
        </p:txBody>
      </p:sp>
      <p:pic>
        <p:nvPicPr>
          <p:cNvPr id="74" name="Google Shape;74;p13"/>
          <p:cNvPicPr preferRelativeResize="0"/>
          <p:nvPr/>
        </p:nvPicPr>
        <p:blipFill rotWithShape="1">
          <a:blip r:embed="rId3">
            <a:alphaModFix/>
          </a:blip>
          <a:srcRect t="28149" b="27019"/>
          <a:stretch/>
        </p:blipFill>
        <p:spPr>
          <a:xfrm>
            <a:off x="152400" y="477900"/>
            <a:ext cx="2067000" cy="1987500"/>
          </a:xfrm>
          <a:prstGeom prst="ellipse">
            <a:avLst/>
          </a:prstGeom>
          <a:noFill/>
          <a:ln w="76200" cap="flat" cmpd="sng">
            <a:solidFill>
              <a:srgbClr val="FFFFFF"/>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5" name="Google Shape;125;p19"/>
          <p:cNvPicPr preferRelativeResize="0"/>
          <p:nvPr/>
        </p:nvPicPr>
        <p:blipFill>
          <a:blip r:embed="rId3">
            <a:alphaModFix/>
          </a:blip>
          <a:stretch>
            <a:fillRect/>
          </a:stretch>
        </p:blipFill>
        <p:spPr>
          <a:xfrm>
            <a:off x="330741" y="0"/>
            <a:ext cx="1371600" cy="1425064"/>
          </a:xfrm>
          <a:prstGeom prst="rect">
            <a:avLst/>
          </a:prstGeom>
          <a:noFill/>
          <a:ln>
            <a:noFill/>
          </a:ln>
        </p:spPr>
      </p:pic>
      <p:sp>
        <p:nvSpPr>
          <p:cNvPr id="3" name="Rectangle 2"/>
          <p:cNvSpPr/>
          <p:nvPr/>
        </p:nvSpPr>
        <p:spPr>
          <a:xfrm>
            <a:off x="1607951" y="261765"/>
            <a:ext cx="6647975" cy="923330"/>
          </a:xfrm>
          <a:prstGeom prst="rect">
            <a:avLst/>
          </a:prstGeom>
          <a:noFill/>
        </p:spPr>
        <p:txBody>
          <a:bodyPr wrap="none" lIns="91440" tIns="45720" rIns="91440" bIns="45720">
            <a:spAutoFit/>
          </a:bodyPr>
          <a:lstStyle/>
          <a:p>
            <a:pPr algn="ctr"/>
            <a:r>
              <a:rPr lang="en-US" sz="54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Git</a:t>
            </a: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saves developers</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2050" name="Picture 2" descr="C:\Users\welcome\Downloads\WhatsApp Image 2020-04-28 at 5.35.01 A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827" y="1603383"/>
            <a:ext cx="3508828" cy="25389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elcome\Downloads\WhatsApp Image 2020-04-28 at 5.35.02 AM.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78" y="1642295"/>
            <a:ext cx="3385232" cy="2538924"/>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25;p19"/>
          <p:cNvPicPr preferRelativeResize="0"/>
          <p:nvPr/>
        </p:nvPicPr>
        <p:blipFill>
          <a:blip r:embed="rId3">
            <a:alphaModFix/>
          </a:blip>
          <a:stretch>
            <a:fillRect/>
          </a:stretch>
        </p:blipFill>
        <p:spPr>
          <a:xfrm>
            <a:off x="4907678" y="1286029"/>
            <a:ext cx="632298" cy="562226"/>
          </a:xfrm>
          <a:prstGeom prst="rect">
            <a:avLst/>
          </a:prstGeom>
          <a:noFill/>
          <a:ln>
            <a:noFill/>
          </a:ln>
        </p:spPr>
      </p:pic>
    </p:spTree>
    <p:extLst>
      <p:ext uri="{BB962C8B-B14F-4D97-AF65-F5344CB8AC3E}">
        <p14:creationId xmlns:p14="http://schemas.microsoft.com/office/powerpoint/2010/main" val="2543263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130699" y="-25784"/>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200" dirty="0" smtClean="0">
                <a:solidFill>
                  <a:schemeClr val="accent5"/>
                </a:solidFill>
              </a:rPr>
              <a:t>Webpage</a:t>
            </a:r>
            <a:endParaRPr sz="6200" dirty="0"/>
          </a:p>
          <a:p>
            <a:pPr marL="0" lvl="0" indent="0" algn="l" rtl="0">
              <a:spcBef>
                <a:spcPts val="1000"/>
              </a:spcBef>
              <a:spcAft>
                <a:spcPts val="1000"/>
              </a:spcAft>
              <a:buNone/>
            </a:pPr>
            <a:endParaRPr sz="3800" b="0" dirty="0"/>
          </a:p>
        </p:txBody>
      </p:sp>
      <p:sp>
        <p:nvSpPr>
          <p:cNvPr id="88" name="Google Shape;88;p15"/>
          <p:cNvSpPr txBox="1"/>
          <p:nvPr/>
        </p:nvSpPr>
        <p:spPr>
          <a:xfrm>
            <a:off x="160421" y="997825"/>
            <a:ext cx="8726905" cy="28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dirty="0" smtClean="0">
                <a:solidFill>
                  <a:srgbClr val="FFFFFF"/>
                </a:solidFill>
                <a:latin typeface="Lato"/>
                <a:ea typeface="Lato"/>
                <a:cs typeface="Lato"/>
                <a:sym typeface="Lato"/>
              </a:rPr>
              <a:t>A webpage ia an  HTML file that runs on a browser</a:t>
            </a:r>
            <a:endParaRPr sz="3200" dirty="0">
              <a:solidFill>
                <a:srgbClr val="FFFFFF"/>
              </a:solidFill>
              <a:latin typeface="Lato"/>
              <a:ea typeface="Lato"/>
              <a:cs typeface="Lato"/>
              <a:sym typeface="Lato"/>
            </a:endParaRPr>
          </a:p>
        </p:txBody>
      </p:sp>
      <p:pic>
        <p:nvPicPr>
          <p:cNvPr id="5" name="Google Shape;124;p19"/>
          <p:cNvPicPr preferRelativeResize="0"/>
          <p:nvPr/>
        </p:nvPicPr>
        <p:blipFill>
          <a:blip r:embed="rId3">
            <a:alphaModFix/>
          </a:blip>
          <a:stretch>
            <a:fillRect/>
          </a:stretch>
        </p:blipFill>
        <p:spPr>
          <a:xfrm>
            <a:off x="4905281" y="2340135"/>
            <a:ext cx="2021151" cy="2021151"/>
          </a:xfrm>
          <a:prstGeom prst="rect">
            <a:avLst/>
          </a:prstGeom>
          <a:noFill/>
          <a:ln>
            <a:noFill/>
          </a:ln>
        </p:spPr>
      </p:pic>
      <p:pic>
        <p:nvPicPr>
          <p:cNvPr id="6" name="Picture 2" descr="C:\Users\welcome\Desktop\CSS3_and_HTML5_logos_and_wordmarks.svg.png"/>
          <p:cNvPicPr>
            <a:picLocks noChangeAspect="1" noChangeArrowheads="1"/>
          </p:cNvPicPr>
          <p:nvPr/>
        </p:nvPicPr>
        <p:blipFill rotWithShape="1">
          <a:blip r:embed="rId4">
            <a:extLst>
              <a:ext uri="{28A0092B-C50C-407E-A947-70E740481C1C}">
                <a14:useLocalDpi xmlns:a14="http://schemas.microsoft.com/office/drawing/2010/main" val="0"/>
              </a:ext>
            </a:extLst>
          </a:blip>
          <a:srcRect l="52754"/>
          <a:stretch/>
        </p:blipFill>
        <p:spPr bwMode="auto">
          <a:xfrm>
            <a:off x="2045900" y="2488139"/>
            <a:ext cx="1258774" cy="1725141"/>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433011" y="3009944"/>
            <a:ext cx="1472269" cy="68153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093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2661097" y="138154"/>
            <a:ext cx="2069798" cy="923330"/>
          </a:xfrm>
          <a:prstGeom prst="rect">
            <a:avLst/>
          </a:prstGeom>
          <a:noFill/>
        </p:spPr>
        <p:txBody>
          <a:bodyPr wrap="none" lIns="91440" tIns="45720" rIns="91440" bIns="45720">
            <a:spAutoFit/>
          </a:bodyPr>
          <a:lstStyle/>
          <a:p>
            <a:pPr algn="ct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HTML</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074" name="Picture 2" descr="C:\Users\welcome\Desktop\CSS3_and_HTML5_logos_and_wordmarks.svg.png"/>
          <p:cNvPicPr>
            <a:picLocks noChangeAspect="1" noChangeArrowheads="1"/>
          </p:cNvPicPr>
          <p:nvPr/>
        </p:nvPicPr>
        <p:blipFill rotWithShape="1">
          <a:blip r:embed="rId3">
            <a:extLst>
              <a:ext uri="{28A0092B-C50C-407E-A947-70E740481C1C}">
                <a14:useLocalDpi xmlns:a14="http://schemas.microsoft.com/office/drawing/2010/main" val="0"/>
              </a:ext>
            </a:extLst>
          </a:blip>
          <a:srcRect l="52754"/>
          <a:stretch/>
        </p:blipFill>
        <p:spPr bwMode="auto">
          <a:xfrm>
            <a:off x="1612763" y="21509"/>
            <a:ext cx="854110" cy="1170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7862" y="1295388"/>
            <a:ext cx="7109125" cy="1815882"/>
          </a:xfrm>
          <a:prstGeom prst="rect">
            <a:avLst/>
          </a:prstGeom>
          <a:noFill/>
        </p:spPr>
        <p:txBody>
          <a:bodyPr wrap="square" lIns="91440" tIns="45720" rIns="91440" bIns="45720">
            <a:spAutoFit/>
          </a:bodyPr>
          <a:lstStyle/>
          <a:p>
            <a:pPr algn="ctr"/>
            <a:r>
              <a:rPr lang="en-US" sz="2400" dirty="0" smtClean="0">
                <a:ln w="18415" cmpd="sng">
                  <a:solidFill>
                    <a:schemeClr val="bg2">
                      <a:lumMod val="60000"/>
                      <a:lumOff val="40000"/>
                    </a:schemeClr>
                  </a:solidFill>
                  <a:prstDash val="solid"/>
                </a:ln>
                <a:solidFill>
                  <a:schemeClr val="tx2">
                    <a:lumMod val="75000"/>
                  </a:schemeClr>
                </a:solidFill>
                <a:effectLst>
                  <a:outerShdw blurRad="63500" dir="3600000" algn="tl" rotWithShape="0">
                    <a:srgbClr val="000000">
                      <a:alpha val="70000"/>
                    </a:srgbClr>
                  </a:outerShdw>
                </a:effectLst>
              </a:rPr>
              <a:t>What actually is HTML?</a:t>
            </a:r>
            <a:endParaRPr lang="en-US" sz="5400" dirty="0" smtClean="0">
              <a:ln w="18415" cmpd="sng">
                <a:solidFill>
                  <a:schemeClr val="bg2">
                    <a:lumMod val="60000"/>
                    <a:lumOff val="40000"/>
                  </a:schemeClr>
                </a:solidFill>
                <a:prstDash val="solid"/>
              </a:ln>
              <a:solidFill>
                <a:schemeClr val="tx2">
                  <a:lumMod val="75000"/>
                </a:schemeClr>
              </a:solidFill>
              <a:effectLst>
                <a:outerShdw blurRad="63500" dir="3600000" algn="tl" rotWithShape="0">
                  <a:srgbClr val="000000">
                    <a:alpha val="70000"/>
                  </a:srgbClr>
                </a:outerShdw>
              </a:effectLst>
            </a:endParaRPr>
          </a:p>
          <a:p>
            <a:pPr algn="ctr"/>
            <a:r>
              <a:rPr lang="en-US" sz="4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Hyper Text Markup Language</a:t>
            </a:r>
            <a:endParaRPr lang="en-US" sz="440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sp>
        <p:nvSpPr>
          <p:cNvPr id="2" name="Rectangle 1"/>
          <p:cNvSpPr/>
          <p:nvPr/>
        </p:nvSpPr>
        <p:spPr>
          <a:xfrm>
            <a:off x="1009348" y="3811116"/>
            <a:ext cx="7331336" cy="523220"/>
          </a:xfrm>
          <a:prstGeom prst="rect">
            <a:avLst/>
          </a:prstGeom>
          <a:noFill/>
        </p:spPr>
        <p:txBody>
          <a:bodyPr wrap="square" lIns="91440" tIns="45720" rIns="91440" bIns="45720">
            <a:spAutoFit/>
          </a:bodyPr>
          <a:lstStyle/>
          <a:p>
            <a:pPr algn="ctr"/>
            <a:r>
              <a:rPr lang="en-US" sz="28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Let’s head to html.com for more info</a:t>
            </a:r>
            <a:endParaRPr lang="en-US" sz="2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179412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114173" y="-20096"/>
            <a:ext cx="3614417" cy="923330"/>
          </a:xfrm>
          <a:prstGeom prst="rect">
            <a:avLst/>
          </a:prstGeom>
          <a:noFill/>
        </p:spPr>
        <p:txBody>
          <a:bodyPr wrap="square" lIns="91440" tIns="45720" rIns="91440" bIns="45720">
            <a:spAutoFit/>
          </a:bodyPr>
          <a:lstStyle/>
          <a:p>
            <a:pPr algn="ctr"/>
            <a:r>
              <a:rPr lang="en-US" sz="5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HTML.com</a:t>
            </a:r>
            <a:endParaRPr lang="en-US" sz="5400" b="0" cap="none" spc="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pic>
        <p:nvPicPr>
          <p:cNvPr id="4098" name="Picture 2" descr="C:\Users\welcome\Desktop\html.PNG"/>
          <p:cNvPicPr>
            <a:picLocks noChangeAspect="1" noChangeArrowheads="1"/>
          </p:cNvPicPr>
          <p:nvPr/>
        </p:nvPicPr>
        <p:blipFill rotWithShape="1">
          <a:blip r:embed="rId3">
            <a:extLst>
              <a:ext uri="{28A0092B-C50C-407E-A947-70E740481C1C}">
                <a14:useLocalDpi xmlns:a14="http://schemas.microsoft.com/office/drawing/2010/main" val="0"/>
              </a:ext>
            </a:extLst>
          </a:blip>
          <a:srcRect r="11562"/>
          <a:stretch/>
        </p:blipFill>
        <p:spPr bwMode="auto">
          <a:xfrm>
            <a:off x="3892358" y="771064"/>
            <a:ext cx="5080797" cy="3919844"/>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Callout 3"/>
          <p:cNvSpPr/>
          <p:nvPr/>
        </p:nvSpPr>
        <p:spPr>
          <a:xfrm>
            <a:off x="2999087" y="904672"/>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a:t>
            </a:r>
            <a:endParaRPr lang="en-US" dirty="0"/>
          </a:p>
        </p:txBody>
      </p:sp>
      <p:sp>
        <p:nvSpPr>
          <p:cNvPr id="9" name="Right Arrow Callout 8"/>
          <p:cNvSpPr/>
          <p:nvPr/>
        </p:nvSpPr>
        <p:spPr>
          <a:xfrm>
            <a:off x="3065535" y="2039600"/>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Heading</a:t>
            </a:r>
            <a:endParaRPr lang="en-US" dirty="0"/>
          </a:p>
        </p:txBody>
      </p:sp>
      <p:sp>
        <p:nvSpPr>
          <p:cNvPr id="10" name="Right Arrow Callout 9"/>
          <p:cNvSpPr/>
          <p:nvPr/>
        </p:nvSpPr>
        <p:spPr>
          <a:xfrm>
            <a:off x="3034431" y="2866480"/>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Box</a:t>
            </a:r>
            <a:endParaRPr lang="en-US" dirty="0"/>
          </a:p>
        </p:txBody>
      </p:sp>
      <p:sp>
        <p:nvSpPr>
          <p:cNvPr id="11" name="Right Arrow Callout 10"/>
          <p:cNvSpPr/>
          <p:nvPr/>
        </p:nvSpPr>
        <p:spPr>
          <a:xfrm>
            <a:off x="3131983" y="3758208"/>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Buttons</a:t>
            </a:r>
            <a:endParaRPr lang="en-US" dirty="0"/>
          </a:p>
        </p:txBody>
      </p:sp>
      <p:sp>
        <p:nvSpPr>
          <p:cNvPr id="5" name="Down Arrow Callout 4"/>
          <p:cNvSpPr/>
          <p:nvPr/>
        </p:nvSpPr>
        <p:spPr>
          <a:xfrm>
            <a:off x="6261352" y="343261"/>
            <a:ext cx="846306" cy="6690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Link</a:t>
            </a:r>
            <a:endParaRPr lang="en-US" dirty="0"/>
          </a:p>
        </p:txBody>
      </p:sp>
      <p:sp>
        <p:nvSpPr>
          <p:cNvPr id="6" name="Rectangle 5"/>
          <p:cNvSpPr/>
          <p:nvPr/>
        </p:nvSpPr>
        <p:spPr>
          <a:xfrm>
            <a:off x="391911" y="1483760"/>
            <a:ext cx="2421612" cy="2308324"/>
          </a:xfrm>
          <a:prstGeom prst="rect">
            <a:avLst/>
          </a:prstGeom>
          <a:noFill/>
        </p:spPr>
        <p:txBody>
          <a:bodyPr wrap="square" lIns="91440" tIns="45720" rIns="91440" bIns="45720">
            <a:spAutoFit/>
          </a:bodyPr>
          <a:lstStyle/>
          <a:p>
            <a:pPr algn="ct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language which tells browser which part of webpage has what role is HTML</a:t>
            </a:r>
            <a:endParaRPr lang="en-US" sz="2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092764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163922" y="0"/>
            <a:ext cx="2376445" cy="923330"/>
          </a:xfrm>
          <a:prstGeom prst="rect">
            <a:avLst/>
          </a:prstGeom>
          <a:noFill/>
        </p:spPr>
        <p:txBody>
          <a:bodyPr wrap="square" lIns="91440" tIns="45720" rIns="91440" bIns="45720">
            <a:spAutoFit/>
          </a:bodyPr>
          <a:lstStyle/>
          <a:p>
            <a:pPr algn="ctr"/>
            <a:r>
              <a:rPr lang="en-US" sz="5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Tags</a:t>
            </a:r>
            <a:endParaRPr lang="en-US" sz="5400" b="0" cap="none" spc="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sp>
        <p:nvSpPr>
          <p:cNvPr id="6" name="Rectangle 5"/>
          <p:cNvSpPr/>
          <p:nvPr/>
        </p:nvSpPr>
        <p:spPr>
          <a:xfrm>
            <a:off x="391910" y="1016816"/>
            <a:ext cx="5279316" cy="3046988"/>
          </a:xfrm>
          <a:prstGeom prst="rect">
            <a:avLst/>
          </a:prstGeom>
          <a:noFill/>
        </p:spPr>
        <p:txBody>
          <a:bodyPr wrap="square" lIns="91440" tIns="45720" rIns="91440" bIns="45720">
            <a:spAutoFit/>
          </a:bodyPr>
          <a:lstStyle/>
          <a:p>
            <a:pPr algn="ct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HTML does it’s job using tags. Just like tags on products in market, an HTML tag has no meaning of it’s own, it only exists to give information about something else.</a:t>
            </a:r>
          </a:p>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To differentiate tags with </a:t>
            </a: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HyperText</a:t>
            </a: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we use &lt;&gt;.</a:t>
            </a:r>
          </a:p>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Ex. &lt;head&gt;,&lt;p&gt;</a:t>
            </a:r>
            <a:endParaRPr lang="en-US" sz="2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5122" name="Picture 2" descr="C:\Users\welcome\Desktop\download.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3368" y="923330"/>
            <a:ext cx="2483799" cy="248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12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163922" y="0"/>
            <a:ext cx="5945048" cy="923330"/>
          </a:xfrm>
          <a:prstGeom prst="rect">
            <a:avLst/>
          </a:prstGeom>
          <a:noFill/>
        </p:spPr>
        <p:txBody>
          <a:bodyPr wrap="square" lIns="91440" tIns="45720" rIns="91440" bIns="45720">
            <a:spAutoFit/>
          </a:bodyPr>
          <a:lstStyle/>
          <a:p>
            <a:pPr algn="ctr"/>
            <a:r>
              <a:rPr lang="en-US" sz="5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&lt;/&gt; Types of Tags</a:t>
            </a:r>
            <a:endParaRPr lang="en-US" sz="5400" b="0" cap="none" spc="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sp>
        <p:nvSpPr>
          <p:cNvPr id="6" name="Rectangle 5"/>
          <p:cNvSpPr/>
          <p:nvPr/>
        </p:nvSpPr>
        <p:spPr>
          <a:xfrm>
            <a:off x="391910" y="1016816"/>
            <a:ext cx="5279316" cy="1631216"/>
          </a:xfrm>
          <a:prstGeom prst="rect">
            <a:avLst/>
          </a:prstGeom>
          <a:noFill/>
        </p:spPr>
        <p:txBody>
          <a:bodyPr wrap="square" lIns="91440" tIns="45720" rIns="91440" bIns="45720">
            <a:spAutoFit/>
          </a:bodyPr>
          <a:lstStyle/>
          <a:p>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Closing tags:</a:t>
            </a:r>
          </a:p>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They have an opening and closing, they define properties of data present between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opening and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closing.</a:t>
            </a:r>
          </a:p>
          <a:p>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Ex &lt;p&gt;birds are cool&lt;/p&gt;</a:t>
            </a:r>
            <a:endParaRPr 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3686366" y="2871607"/>
            <a:ext cx="5279316" cy="1323439"/>
          </a:xfrm>
          <a:prstGeom prst="rect">
            <a:avLst/>
          </a:prstGeom>
          <a:noFill/>
        </p:spPr>
        <p:txBody>
          <a:bodyPr wrap="square" lIns="91440" tIns="45720" rIns="91440" bIns="45720">
            <a:spAutoFit/>
          </a:bodyPr>
          <a:lstStyle/>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Non-c</a:t>
            </a:r>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losing tags:</a:t>
            </a:r>
          </a:p>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They are standalone tags that are not need to be closed.</a:t>
            </a:r>
          </a:p>
          <a:p>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Ex &lt;</a:t>
            </a:r>
            <a:r>
              <a:rPr lang="en-US" sz="20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br</a:t>
            </a:r>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endParaRPr 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260660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0" y="385325"/>
            <a:ext cx="4572000" cy="1155900"/>
          </a:xfrm>
          <a:prstGeom prst="rect">
            <a:avLst/>
          </a:prstGeom>
          <a:noFill/>
          <a:ln>
            <a:noFill/>
          </a:ln>
        </p:spPr>
        <p:txBody>
          <a:bodyPr spcFirstLastPara="1" wrap="square" lIns="91425" tIns="91425" rIns="91425" bIns="91425" anchor="t" anchorCtr="0">
            <a:noAutofit/>
          </a:bodyPr>
          <a:lstStyle/>
          <a:p>
            <a:pPr marL="101600" marR="101600" lvl="0" indent="0" algn="l" rtl="0">
              <a:lnSpc>
                <a:spcPct val="115000"/>
              </a:lnSpc>
              <a:spcBef>
                <a:spcPts val="0"/>
              </a:spcBef>
              <a:spcAft>
                <a:spcPts val="0"/>
              </a:spcAft>
              <a:buClr>
                <a:schemeClr val="dk2"/>
              </a:buClr>
              <a:buSzPts val="1100"/>
              <a:buFont typeface="Arial"/>
              <a:buNone/>
            </a:pPr>
            <a:r>
              <a:rPr lang="en" sz="3200" dirty="0">
                <a:solidFill>
                  <a:srgbClr val="FFFFFF"/>
                </a:solidFill>
                <a:latin typeface="Raleway SemiBold"/>
                <a:ea typeface="Raleway SemiBold"/>
                <a:cs typeface="Raleway SemiBold"/>
                <a:sym typeface="Raleway SemiBold"/>
              </a:rPr>
              <a:t>Hello to World of HTML 5</a:t>
            </a:r>
            <a:endParaRPr sz="3200" dirty="0">
              <a:solidFill>
                <a:srgbClr val="FFFFFF"/>
              </a:solidFill>
              <a:latin typeface="Raleway SemiBold"/>
              <a:ea typeface="Raleway SemiBold"/>
              <a:cs typeface="Raleway SemiBold"/>
              <a:sym typeface="Raleway SemiBold"/>
            </a:endParaRPr>
          </a:p>
          <a:p>
            <a:pPr marL="0" lvl="0" indent="0" algn="l" rtl="0">
              <a:spcBef>
                <a:spcPts val="0"/>
              </a:spcBef>
              <a:spcAft>
                <a:spcPts val="0"/>
              </a:spcAft>
              <a:buNone/>
            </a:pPr>
            <a:endParaRPr sz="3200" dirty="0">
              <a:solidFill>
                <a:srgbClr val="FFFFFF"/>
              </a:solidFill>
              <a:latin typeface="Raleway SemiBold"/>
              <a:ea typeface="Raleway SemiBold"/>
              <a:cs typeface="Raleway SemiBold"/>
              <a:sym typeface="Raleway SemiBold"/>
            </a:endParaRPr>
          </a:p>
        </p:txBody>
      </p:sp>
      <p:sp>
        <p:nvSpPr>
          <p:cNvPr id="132" name="Google Shape;132;p20"/>
          <p:cNvSpPr txBox="1"/>
          <p:nvPr/>
        </p:nvSpPr>
        <p:spPr>
          <a:xfrm>
            <a:off x="178650" y="1933525"/>
            <a:ext cx="2430900" cy="18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Lato"/>
                <a:ea typeface="Lato"/>
                <a:cs typeface="Lato"/>
                <a:sym typeface="Lato"/>
              </a:rPr>
              <a:t>Tags:</a:t>
            </a:r>
            <a:endParaRPr sz="3000" dirty="0">
              <a:solidFill>
                <a:srgbClr val="FFFFFF"/>
              </a:solidFill>
              <a:latin typeface="Lato"/>
              <a:ea typeface="Lato"/>
              <a:cs typeface="Lato"/>
              <a:sym typeface="Lato"/>
            </a:endParaRPr>
          </a:p>
          <a:p>
            <a:pPr marL="0" lvl="0" indent="0" algn="l" rtl="0">
              <a:spcBef>
                <a:spcPts val="0"/>
              </a:spcBef>
              <a:spcAft>
                <a:spcPts val="0"/>
              </a:spcAft>
              <a:buNone/>
            </a:pPr>
            <a:r>
              <a:rPr lang="en" sz="1500">
                <a:solidFill>
                  <a:srgbClr val="B7B7B7"/>
                </a:solidFill>
                <a:latin typeface="Lato"/>
                <a:ea typeface="Lato"/>
                <a:cs typeface="Lato"/>
                <a:sym typeface="Lato"/>
              </a:rPr>
              <a:t>It’s all about tags.</a:t>
            </a:r>
            <a:endParaRPr sz="1500" dirty="0">
              <a:solidFill>
                <a:srgbClr val="B7B7B7"/>
              </a:solidFill>
              <a:latin typeface="Lato"/>
              <a:ea typeface="Lato"/>
              <a:cs typeface="Lato"/>
              <a:sym typeface="Lato"/>
            </a:endParaRPr>
          </a:p>
          <a:p>
            <a:pPr marL="0" lvl="0" indent="0" algn="l" rtl="0">
              <a:spcBef>
                <a:spcPts val="0"/>
              </a:spcBef>
              <a:spcAft>
                <a:spcPts val="0"/>
              </a:spcAft>
              <a:buNone/>
            </a:pPr>
            <a:r>
              <a:rPr lang="en">
                <a:solidFill>
                  <a:srgbClr val="B7B7B7"/>
                </a:solidFill>
                <a:latin typeface="Lato"/>
                <a:ea typeface="Lato"/>
                <a:cs typeface="Lato"/>
                <a:sym typeface="Lato"/>
              </a:rPr>
              <a:t>&lt;HTML&gt;&lt;/HTML&gt;</a:t>
            </a:r>
            <a:endParaRPr dirty="0">
              <a:solidFill>
                <a:srgbClr val="B7B7B7"/>
              </a:solidFill>
              <a:latin typeface="Lato"/>
              <a:ea typeface="Lato"/>
              <a:cs typeface="Lato"/>
              <a:sym typeface="Lato"/>
            </a:endParaRPr>
          </a:p>
          <a:p>
            <a:pPr marL="0" lvl="0" indent="0" algn="l" rtl="0">
              <a:spcBef>
                <a:spcPts val="0"/>
              </a:spcBef>
              <a:spcAft>
                <a:spcPts val="0"/>
              </a:spcAft>
              <a:buNone/>
            </a:pPr>
            <a:r>
              <a:rPr lang="en">
                <a:solidFill>
                  <a:srgbClr val="B7B7B7"/>
                </a:solidFill>
                <a:latin typeface="Lato"/>
                <a:ea typeface="Lato"/>
                <a:cs typeface="Lato"/>
                <a:sym typeface="Lato"/>
              </a:rPr>
              <a:t>&lt;IMG/&gt;</a:t>
            </a:r>
            <a:endParaRPr dirty="0">
              <a:solidFill>
                <a:srgbClr val="B7B7B7"/>
              </a:solidFill>
              <a:latin typeface="Lato"/>
              <a:ea typeface="Lato"/>
              <a:cs typeface="Lato"/>
              <a:sym typeface="Lato"/>
            </a:endParaRPr>
          </a:p>
          <a:p>
            <a:pPr marL="0" lvl="0" indent="0" algn="l" rtl="0">
              <a:spcBef>
                <a:spcPts val="0"/>
              </a:spcBef>
              <a:spcAft>
                <a:spcPts val="0"/>
              </a:spcAft>
              <a:buNone/>
            </a:pPr>
            <a:r>
              <a:rPr lang="en">
                <a:solidFill>
                  <a:srgbClr val="B7B7B7"/>
                </a:solidFill>
                <a:latin typeface="Lato"/>
                <a:ea typeface="Lato"/>
                <a:cs typeface="Lato"/>
                <a:sym typeface="Lato"/>
              </a:rPr>
              <a:t>&lt;TABLE&gt;</a:t>
            </a:r>
            <a:endParaRPr dirty="0">
              <a:solidFill>
                <a:srgbClr val="B7B7B7"/>
              </a:solidFill>
              <a:latin typeface="Lato"/>
              <a:ea typeface="Lato"/>
              <a:cs typeface="Lato"/>
              <a:sym typeface="Lato"/>
            </a:endParaRPr>
          </a:p>
        </p:txBody>
      </p:sp>
      <p:sp>
        <p:nvSpPr>
          <p:cNvPr id="133" name="Google Shape;133;p20"/>
          <p:cNvSpPr/>
          <p:nvPr/>
        </p:nvSpPr>
        <p:spPr>
          <a:xfrm>
            <a:off x="5364350" y="349200"/>
            <a:ext cx="2779800" cy="4445100"/>
          </a:xfrm>
          <a:prstGeom prst="roundRect">
            <a:avLst>
              <a:gd name="adj" fmla="val 10145"/>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0"/>
          <p:cNvSpPr txBox="1"/>
          <p:nvPr/>
        </p:nvSpPr>
        <p:spPr>
          <a:xfrm>
            <a:off x="7368725" y="340125"/>
            <a:ext cx="8193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HTML</a:t>
            </a:r>
            <a:endParaRPr dirty="0">
              <a:solidFill>
                <a:srgbClr val="FFFFFF"/>
              </a:solidFill>
              <a:latin typeface="Lato"/>
              <a:ea typeface="Lato"/>
              <a:cs typeface="Lato"/>
              <a:sym typeface="Lato"/>
            </a:endParaRPr>
          </a:p>
        </p:txBody>
      </p:sp>
      <p:sp>
        <p:nvSpPr>
          <p:cNvPr id="135" name="Google Shape;135;p20"/>
          <p:cNvSpPr/>
          <p:nvPr/>
        </p:nvSpPr>
        <p:spPr>
          <a:xfrm>
            <a:off x="5693300" y="1057625"/>
            <a:ext cx="2121900" cy="6480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0"/>
          <p:cNvSpPr txBox="1"/>
          <p:nvPr/>
        </p:nvSpPr>
        <p:spPr>
          <a:xfrm>
            <a:off x="7140125" y="1025925"/>
            <a:ext cx="8193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Head</a:t>
            </a:r>
            <a:endParaRPr dirty="0">
              <a:solidFill>
                <a:srgbClr val="FFFFFF"/>
              </a:solidFill>
              <a:latin typeface="Lato"/>
              <a:ea typeface="Lato"/>
              <a:cs typeface="Lato"/>
              <a:sym typeface="Lato"/>
            </a:endParaRPr>
          </a:p>
        </p:txBody>
      </p:sp>
      <p:sp>
        <p:nvSpPr>
          <p:cNvPr id="137" name="Google Shape;137;p20"/>
          <p:cNvSpPr/>
          <p:nvPr/>
        </p:nvSpPr>
        <p:spPr>
          <a:xfrm>
            <a:off x="5720600" y="2041575"/>
            <a:ext cx="2067300" cy="243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0"/>
          <p:cNvSpPr txBox="1"/>
          <p:nvPr/>
        </p:nvSpPr>
        <p:spPr>
          <a:xfrm>
            <a:off x="7063925" y="2092725"/>
            <a:ext cx="8193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Body</a:t>
            </a:r>
            <a:endParaRPr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640080" y="1066044"/>
            <a:ext cx="4572000" cy="383107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&lt;!DOCTYPE&gt;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&lt;HTML&gt;&lt;/HTML&gt;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&lt;HEAD&gt;&lt;/HEAD&gt;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&lt;TITLE&gt;&lt;/TITLE&gt;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&lt;BODY&gt;&lt;/BODY&gt;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&lt;H1&gt;………&lt;H6&gt;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&lt;P&gt;&lt;/P&gt;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&lt;BR&gt;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&lt;HR&gt;</a:t>
            </a:r>
          </a:p>
          <a:p>
            <a:pPr marL="0" lvl="0" indent="0" algn="l" rtl="0">
              <a:lnSpc>
                <a:spcPct val="150000"/>
              </a:lnSpc>
              <a:spcBef>
                <a:spcPts val="0"/>
              </a:spcBef>
              <a:spcAft>
                <a:spcPts val="0"/>
              </a:spcAft>
              <a:buNone/>
            </a:pPr>
            <a:endParaRPr sz="1800" dirty="0">
              <a:solidFill>
                <a:srgbClr val="FFFFFF"/>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dirty="0" smtClean="0">
                <a:solidFill>
                  <a:srgbClr val="FF9900"/>
                </a:solidFill>
              </a:rPr>
              <a:t>Basic HTML tags</a:t>
            </a:r>
            <a:endParaRPr lang="en-US" sz="5400" dirty="0"/>
          </a:p>
        </p:txBody>
      </p:sp>
    </p:spTree>
    <p:extLst>
      <p:ext uri="{BB962C8B-B14F-4D97-AF65-F5344CB8AC3E}">
        <p14:creationId xmlns:p14="http://schemas.microsoft.com/office/powerpoint/2010/main" val="5105327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36439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idx="4294967295"/>
          </p:nvPr>
        </p:nvSpPr>
        <p:spPr>
          <a:xfrm>
            <a:off x="0" y="712788"/>
            <a:ext cx="5197475" cy="76676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The Course outline</a:t>
            </a:r>
            <a:endParaRPr sz="2400" dirty="0"/>
          </a:p>
        </p:txBody>
      </p:sp>
      <p:sp>
        <p:nvSpPr>
          <p:cNvPr id="80" name="Google Shape;80;p14"/>
          <p:cNvSpPr txBox="1">
            <a:spLocks noGrp="1"/>
          </p:cNvSpPr>
          <p:nvPr>
            <p:ph type="title" idx="4294967295"/>
          </p:nvPr>
        </p:nvSpPr>
        <p:spPr>
          <a:xfrm>
            <a:off x="191072" y="1711566"/>
            <a:ext cx="5197475" cy="16321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dirty="0">
                <a:solidFill>
                  <a:schemeClr val="tx1"/>
                </a:solidFill>
                <a:latin typeface="Lato"/>
                <a:ea typeface="Lato"/>
                <a:cs typeface="Lato"/>
                <a:sym typeface="Lato"/>
              </a:rPr>
              <a:t>The complete course outline is available at:</a:t>
            </a:r>
            <a:endParaRPr sz="2400" b="0" dirty="0">
              <a:solidFill>
                <a:schemeClr val="tx1"/>
              </a:solidFill>
              <a:latin typeface="Lato"/>
              <a:ea typeface="Lato"/>
              <a:cs typeface="Lato"/>
              <a:sym typeface="Lato"/>
            </a:endParaRPr>
          </a:p>
          <a:p>
            <a:pPr marL="0" lvl="0" indent="0" algn="l" rtl="0">
              <a:lnSpc>
                <a:spcPct val="115000"/>
              </a:lnSpc>
              <a:spcBef>
                <a:spcPts val="1600"/>
              </a:spcBef>
              <a:spcAft>
                <a:spcPts val="1600"/>
              </a:spcAft>
              <a:buNone/>
            </a:pPr>
            <a:r>
              <a:rPr lang="en" sz="2400" b="0" u="sng" dirty="0">
                <a:solidFill>
                  <a:schemeClr val="tx1"/>
                </a:solidFill>
                <a:latin typeface="Arial"/>
                <a:ea typeface="Arial"/>
                <a:cs typeface="Arial"/>
                <a:sym typeface="Arial"/>
                <a:hlinkClick r:id="rId3"/>
              </a:rPr>
              <a:t>webdevwithgagan.orgfree.com/</a:t>
            </a:r>
            <a:endParaRPr sz="2400" b="0" dirty="0">
              <a:solidFill>
                <a:schemeClr val="tx1"/>
              </a:solidFill>
              <a:latin typeface="Lato"/>
              <a:ea typeface="Lato"/>
              <a:cs typeface="Lato"/>
              <a:sym typeface="Lato"/>
            </a:endParaRPr>
          </a:p>
        </p:txBody>
      </p:sp>
      <p:pic>
        <p:nvPicPr>
          <p:cNvPr id="81" name="Google Shape;81;p14"/>
          <p:cNvPicPr preferRelativeResize="0"/>
          <p:nvPr/>
        </p:nvPicPr>
        <p:blipFill>
          <a:blip r:embed="rId4">
            <a:alphaModFix/>
          </a:blip>
          <a:stretch>
            <a:fillRect/>
          </a:stretch>
        </p:blipFill>
        <p:spPr>
          <a:xfrm>
            <a:off x="5885375" y="152400"/>
            <a:ext cx="2716775" cy="483870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04748" y="1089802"/>
            <a:ext cx="4457512" cy="120592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b="1" dirty="0" smtClean="0">
                <a:solidFill>
                  <a:srgbClr val="FFFFFF"/>
                </a:solidFill>
                <a:latin typeface="Raleway SemiBold"/>
                <a:ea typeface="Raleway SemiBold"/>
                <a:cs typeface="Raleway SemiBold"/>
                <a:sym typeface="Raleway SemiBold"/>
              </a:rPr>
              <a:t>Because developers work together :)</a:t>
            </a:r>
            <a:endParaRPr sz="2400" b="1" dirty="0">
              <a:solidFill>
                <a:srgbClr val="FFFFFF"/>
              </a:solidFill>
              <a:latin typeface="Raleway SemiBold"/>
              <a:ea typeface="Raleway SemiBold"/>
              <a:cs typeface="Raleway SemiBold"/>
              <a:sym typeface="Raleway SemiBold"/>
            </a:endParaRPr>
          </a:p>
        </p:txBody>
      </p:sp>
      <p:sp>
        <p:nvSpPr>
          <p:cNvPr id="4" name="Google Shape;93;p16"/>
          <p:cNvSpPr txBox="1">
            <a:spLocks/>
          </p:cNvSpPr>
          <p:nvPr/>
        </p:nvSpPr>
        <p:spPr>
          <a:xfrm>
            <a:off x="-8740" y="402494"/>
            <a:ext cx="5281121" cy="21169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dirty="0" smtClean="0">
                <a:solidFill>
                  <a:srgbClr val="FF9900"/>
                </a:solidFill>
              </a:rPr>
              <a:t>Comments</a:t>
            </a:r>
            <a:endParaRPr lang="en-US" sz="5400" dirty="0"/>
          </a:p>
        </p:txBody>
      </p:sp>
      <p:sp>
        <p:nvSpPr>
          <p:cNvPr id="5" name="Google Shape;93;p16"/>
          <p:cNvSpPr txBox="1">
            <a:spLocks/>
          </p:cNvSpPr>
          <p:nvPr/>
        </p:nvSpPr>
        <p:spPr>
          <a:xfrm>
            <a:off x="26924" y="2870158"/>
            <a:ext cx="5281121" cy="21169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dirty="0" smtClean="0">
                <a:solidFill>
                  <a:srgbClr val="FF9900"/>
                </a:solidFill>
              </a:rPr>
              <a:t>Nesting Elements</a:t>
            </a:r>
            <a:endParaRPr lang="en-US" sz="4400" dirty="0"/>
          </a:p>
        </p:txBody>
      </p:sp>
      <p:sp>
        <p:nvSpPr>
          <p:cNvPr id="6" name="Google Shape;93;p16"/>
          <p:cNvSpPr txBox="1">
            <a:spLocks/>
          </p:cNvSpPr>
          <p:nvPr/>
        </p:nvSpPr>
        <p:spPr>
          <a:xfrm>
            <a:off x="4484451" y="466928"/>
            <a:ext cx="4536332" cy="20363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dirty="0" smtClean="0">
                <a:solidFill>
                  <a:srgbClr val="FF9900"/>
                </a:solidFill>
              </a:rPr>
              <a:t>White Spaces</a:t>
            </a:r>
            <a:endParaRPr lang="en-US" sz="4000" dirty="0"/>
          </a:p>
          <a:p>
            <a:r>
              <a:rPr lang="en-US" sz="2000" dirty="0" smtClean="0">
                <a:solidFill>
                  <a:schemeClr val="tx1"/>
                </a:solidFill>
              </a:rPr>
              <a:t>HTML ignores enters and multiple spaces.</a:t>
            </a:r>
          </a:p>
        </p:txBody>
      </p:sp>
      <p:sp>
        <p:nvSpPr>
          <p:cNvPr id="7" name="Google Shape;131;p20"/>
          <p:cNvSpPr txBox="1"/>
          <p:nvPr/>
        </p:nvSpPr>
        <p:spPr>
          <a:xfrm>
            <a:off x="257148" y="3606106"/>
            <a:ext cx="4457512" cy="120592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b="1" dirty="0" smtClean="0">
                <a:solidFill>
                  <a:srgbClr val="FFFFFF"/>
                </a:solidFill>
                <a:latin typeface="Raleway SemiBold"/>
                <a:ea typeface="Raleway SemiBold"/>
                <a:cs typeface="Raleway SemiBold"/>
                <a:sym typeface="Raleway SemiBold"/>
              </a:rPr>
              <a:t>Elements inside elements</a:t>
            </a:r>
            <a:endParaRPr sz="2400" b="1" dirty="0">
              <a:solidFill>
                <a:srgbClr val="FFFFFF"/>
              </a:solidFill>
              <a:latin typeface="Raleway SemiBold"/>
              <a:ea typeface="Raleway SemiBold"/>
              <a:cs typeface="Raleway SemiBold"/>
              <a:sym typeface="Raleway SemiBold"/>
            </a:endParaRPr>
          </a:p>
        </p:txBody>
      </p:sp>
      <p:pic>
        <p:nvPicPr>
          <p:cNvPr id="6146" name="Picture 2" descr="C:\Users\welcome\Desktop\c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453" y="1949560"/>
            <a:ext cx="3344328" cy="286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247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364393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4572000" cy="3831075"/>
          </a:xfrm>
          <a:prstGeom prst="rect">
            <a:avLst/>
          </a:prstGeom>
          <a:noFill/>
          <a:ln>
            <a:noFill/>
          </a:ln>
        </p:spPr>
        <p:txBody>
          <a:bodyPr spcFirstLastPara="1" wrap="square" lIns="91425" tIns="91425" rIns="91425" bIns="91425" anchor="t" anchorCtr="0">
            <a:noAutofit/>
          </a:bodyPr>
          <a:lstStyle/>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Bold</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Italic</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Deleted</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Marked</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Subscript</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Superscript</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Code</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Underline</a:t>
            </a:r>
          </a:p>
          <a:p>
            <a:pPr lvl="0" rtl="0">
              <a:spcBef>
                <a:spcPts val="0"/>
              </a:spcBef>
              <a:spcAft>
                <a:spcPts val="0"/>
              </a:spcAft>
            </a:pPr>
            <a:endParaRPr sz="2800" b="1" dirty="0">
              <a:solidFill>
                <a:srgbClr val="FFFFFF"/>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Text formatting tags</a:t>
            </a:r>
            <a:endParaRPr lang="en-US" sz="4800" dirty="0"/>
          </a:p>
        </p:txBody>
      </p:sp>
    </p:spTree>
    <p:extLst>
      <p:ext uri="{BB962C8B-B14F-4D97-AF65-F5344CB8AC3E}">
        <p14:creationId xmlns:p14="http://schemas.microsoft.com/office/powerpoint/2010/main" val="3890554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844300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4572000" cy="3831075"/>
          </a:xfrm>
          <a:prstGeom prst="rect">
            <a:avLst/>
          </a:prstGeom>
          <a:noFill/>
          <a:ln>
            <a:noFill/>
          </a:ln>
        </p:spPr>
        <p:txBody>
          <a:bodyPr spcFirstLastPara="1" wrap="square" lIns="91425" tIns="91425" rIns="91425" bIns="91425" anchor="t" anchorCtr="0">
            <a:noAutofit/>
          </a:bodyPr>
          <a:lstStyle/>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Spans</a:t>
            </a:r>
          </a:p>
          <a:p>
            <a:pPr marL="457200" lvl="0" indent="-457200" rtl="0">
              <a:spcBef>
                <a:spcPts val="0"/>
              </a:spcBef>
              <a:spcAft>
                <a:spcPts val="0"/>
              </a:spcAft>
              <a:buFont typeface="Arial" pitchFamily="34" charset="0"/>
              <a:buChar char="•"/>
            </a:pPr>
            <a:r>
              <a:rPr lang="en-US" sz="2800" b="1" dirty="0" err="1" smtClean="0">
                <a:solidFill>
                  <a:srgbClr val="FFFFFF"/>
                </a:solidFill>
                <a:latin typeface="Raleway SemiBold"/>
                <a:ea typeface="Raleway SemiBold"/>
                <a:cs typeface="Raleway SemiBold"/>
                <a:sym typeface="Raleway SemiBold"/>
              </a:rPr>
              <a:t>Div</a:t>
            </a:r>
            <a:endParaRPr lang="en-US" sz="2800" b="1" dirty="0" smtClean="0">
              <a:solidFill>
                <a:srgbClr val="FFFFFF"/>
              </a:solidFill>
              <a:latin typeface="Raleway SemiBold"/>
              <a:ea typeface="Raleway SemiBold"/>
              <a:cs typeface="Raleway SemiBold"/>
              <a:sym typeface="Raleway SemiBold"/>
            </a:endParaRPr>
          </a:p>
          <a:p>
            <a:pPr marL="457200" lvl="0" indent="-457200" rtl="0">
              <a:spcBef>
                <a:spcPts val="0"/>
              </a:spcBef>
              <a:spcAft>
                <a:spcPts val="0"/>
              </a:spcAft>
              <a:buFont typeface="Arial" pitchFamily="34" charset="0"/>
              <a:buChar char="•"/>
            </a:pPr>
            <a:r>
              <a:rPr lang="en-US" sz="2800" b="1" smtClean="0">
                <a:solidFill>
                  <a:srgbClr val="FFFFFF"/>
                </a:solidFill>
                <a:latin typeface="Raleway SemiBold"/>
                <a:ea typeface="Raleway SemiBold"/>
                <a:cs typeface="Raleway SemiBold"/>
                <a:sym typeface="Raleway SemiBold"/>
              </a:rPr>
              <a:t>Buttons</a:t>
            </a:r>
            <a:endParaRPr lang="en-US" sz="2800" b="1" dirty="0" smtClean="0">
              <a:solidFill>
                <a:srgbClr val="FFFFFF"/>
              </a:solidFill>
              <a:latin typeface="Raleway SemiBold"/>
              <a:ea typeface="Raleway SemiBold"/>
              <a:cs typeface="Raleway SemiBold"/>
              <a:sym typeface="Raleway SemiBold"/>
            </a:endParaRP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Cite</a:t>
            </a:r>
          </a:p>
          <a:p>
            <a:pPr marL="457200" lvl="0" indent="-457200" rtl="0">
              <a:spcBef>
                <a:spcPts val="0"/>
              </a:spcBef>
              <a:spcAft>
                <a:spcPts val="0"/>
              </a:spcAft>
              <a:buFont typeface="Arial" pitchFamily="34" charset="0"/>
              <a:buChar char="•"/>
            </a:pPr>
            <a:r>
              <a:rPr lang="en-US" sz="2800" b="1" dirty="0" err="1" smtClean="0">
                <a:solidFill>
                  <a:srgbClr val="FFFFFF"/>
                </a:solidFill>
                <a:latin typeface="Raleway SemiBold"/>
                <a:ea typeface="Raleway SemiBold"/>
                <a:cs typeface="Raleway SemiBold"/>
                <a:sym typeface="Raleway SemiBold"/>
              </a:rPr>
              <a:t>Blockquote</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Some other tags</a:t>
            </a:r>
            <a:endParaRPr lang="en-US" sz="4800" dirty="0"/>
          </a:p>
        </p:txBody>
      </p:sp>
    </p:spTree>
    <p:extLst>
      <p:ext uri="{BB962C8B-B14F-4D97-AF65-F5344CB8AC3E}">
        <p14:creationId xmlns:p14="http://schemas.microsoft.com/office/powerpoint/2010/main" val="27041701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39" y="1109225"/>
            <a:ext cx="8151445"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Attributes are properties of an element each tag has it’s own special set of attributes, you can also define custom attributes for your tags</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Attributes</a:t>
            </a:r>
            <a:endParaRPr lang="en-US" sz="4800" dirty="0"/>
          </a:p>
        </p:txBody>
      </p:sp>
      <p:sp>
        <p:nvSpPr>
          <p:cNvPr id="5" name="Google Shape;131;p20"/>
          <p:cNvSpPr txBox="1"/>
          <p:nvPr/>
        </p:nvSpPr>
        <p:spPr>
          <a:xfrm>
            <a:off x="448929" y="2599169"/>
            <a:ext cx="8151445" cy="1415081"/>
          </a:xfrm>
          <a:prstGeom prst="rect">
            <a:avLst/>
          </a:prstGeom>
          <a:solidFill>
            <a:schemeClr val="accent6">
              <a:lumMod val="50000"/>
            </a:schemeClr>
          </a:solid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rgbClr val="92D050"/>
                </a:solidFill>
                <a:latin typeface="Raleway SemiBold"/>
                <a:ea typeface="Raleway SemiBold"/>
                <a:cs typeface="Raleway SemiBold"/>
                <a:sym typeface="Raleway SemiBold"/>
              </a:rPr>
              <a:t>&lt;html </a:t>
            </a:r>
            <a:r>
              <a:rPr lang="en-US" sz="2800" b="1" dirty="0" err="1" smtClean="0">
                <a:solidFill>
                  <a:srgbClr val="92D050"/>
                </a:solidFill>
                <a:latin typeface="Raleway SemiBold"/>
                <a:ea typeface="Raleway SemiBold"/>
                <a:cs typeface="Raleway SemiBold"/>
                <a:sym typeface="Raleway SemiBold"/>
              </a:rPr>
              <a:t>lang</a:t>
            </a:r>
            <a:r>
              <a:rPr lang="en-US" sz="2800" b="1" dirty="0" smtClean="0">
                <a:solidFill>
                  <a:srgbClr val="92D050"/>
                </a:solidFill>
                <a:latin typeface="Raleway SemiBold"/>
                <a:ea typeface="Raleway SemiBold"/>
                <a:cs typeface="Raleway SemiBold"/>
                <a:sym typeface="Raleway SemiBold"/>
              </a:rPr>
              <a:t>=“en-US”&gt;&lt;/html&gt;</a:t>
            </a:r>
          </a:p>
          <a:p>
            <a:pPr lvl="0" rtl="0">
              <a:spcBef>
                <a:spcPts val="0"/>
              </a:spcBef>
              <a:spcAft>
                <a:spcPts val="0"/>
              </a:spcAft>
            </a:pPr>
            <a:r>
              <a:rPr lang="en-US" sz="2800" b="1" dirty="0" smtClean="0">
                <a:solidFill>
                  <a:srgbClr val="92D050"/>
                </a:solidFill>
                <a:latin typeface="Raleway SemiBold"/>
                <a:ea typeface="Raleway SemiBold"/>
                <a:cs typeface="Raleway SemiBold"/>
                <a:sym typeface="Raleway SemiBold"/>
              </a:rPr>
              <a:t>&lt;p title=“this has a title”&gt;&lt;/p&gt;</a:t>
            </a:r>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39" y="1109225"/>
            <a:ext cx="7946729" cy="3831075"/>
          </a:xfrm>
          <a:prstGeom prst="rect">
            <a:avLst/>
          </a:prstGeom>
          <a:noFill/>
          <a:ln>
            <a:noFill/>
          </a:ln>
        </p:spPr>
        <p:txBody>
          <a:bodyPr spcFirstLastPara="1" wrap="square" lIns="91425" tIns="91425" rIns="91425" bIns="91425" anchor="t" anchorCtr="0">
            <a:noAutofit/>
          </a:bodyPr>
          <a:lstStyle/>
          <a:p>
            <a:pPr lvl="0"/>
            <a:r>
              <a:rPr lang="en-US" sz="2800" dirty="0">
                <a:solidFill>
                  <a:schemeClr val="tx1"/>
                </a:solidFill>
              </a:rPr>
              <a:t>The id attribute specifies a unique id for an HTML element</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IDs and Classes</a:t>
            </a:r>
            <a:endParaRPr lang="en-US" sz="4800" dirty="0"/>
          </a:p>
        </p:txBody>
      </p:sp>
      <p:sp>
        <p:nvSpPr>
          <p:cNvPr id="5" name="Google Shape;131;p20"/>
          <p:cNvSpPr txBox="1"/>
          <p:nvPr/>
        </p:nvSpPr>
        <p:spPr>
          <a:xfrm>
            <a:off x="448929" y="2217026"/>
            <a:ext cx="8151445" cy="758179"/>
          </a:xfrm>
          <a:prstGeom prst="rect">
            <a:avLst/>
          </a:prstGeom>
          <a:solidFill>
            <a:schemeClr val="accent6">
              <a:lumMod val="50000"/>
            </a:schemeClr>
          </a:solidFill>
          <a:ln>
            <a:noFill/>
          </a:ln>
        </p:spPr>
        <p:txBody>
          <a:bodyPr spcFirstLastPara="1" wrap="square" lIns="91425" tIns="91425" rIns="91425" bIns="91425" anchor="t" anchorCtr="0">
            <a:noAutofit/>
          </a:bodyPr>
          <a:lstStyle/>
          <a:p>
            <a:pPr lvl="0"/>
            <a:r>
              <a:rPr lang="en-US" sz="2800" b="1" dirty="0" smtClean="0">
                <a:solidFill>
                  <a:srgbClr val="92D050"/>
                </a:solidFill>
                <a:latin typeface="Raleway SemiBold"/>
                <a:ea typeface="Raleway SemiBold"/>
                <a:cs typeface="Raleway SemiBold"/>
                <a:sym typeface="Raleway SemiBold"/>
              </a:rPr>
              <a:t>&lt;p id=”turtle”&gt;&lt;/p&gt;</a:t>
            </a:r>
            <a:endParaRPr sz="28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76211" y="3063161"/>
            <a:ext cx="7946729" cy="3831075"/>
          </a:xfrm>
          <a:prstGeom prst="rect">
            <a:avLst/>
          </a:prstGeom>
          <a:noFill/>
          <a:ln>
            <a:noFill/>
          </a:ln>
        </p:spPr>
        <p:txBody>
          <a:bodyPr spcFirstLastPara="1" wrap="square" lIns="91425" tIns="91425" rIns="91425" bIns="91425" anchor="t" anchorCtr="0">
            <a:noAutofit/>
          </a:bodyPr>
          <a:lstStyle/>
          <a:p>
            <a:pPr lvl="0"/>
            <a:r>
              <a:rPr lang="en-US" sz="2800" dirty="0">
                <a:solidFill>
                  <a:schemeClr val="tx1"/>
                </a:solidFill>
              </a:rPr>
              <a:t>The </a:t>
            </a:r>
            <a:r>
              <a:rPr lang="en-US" sz="2800" dirty="0" smtClean="0">
                <a:solidFill>
                  <a:schemeClr val="tx1"/>
                </a:solidFill>
              </a:rPr>
              <a:t>class</a:t>
            </a:r>
            <a:r>
              <a:rPr lang="en-US" sz="2800" dirty="0">
                <a:solidFill>
                  <a:schemeClr val="tx1"/>
                </a:solidFill>
              </a:rPr>
              <a:t> attribute specifies </a:t>
            </a:r>
            <a:r>
              <a:rPr lang="en-US" sz="2800" dirty="0" smtClean="0">
                <a:solidFill>
                  <a:schemeClr val="tx1"/>
                </a:solidFill>
              </a:rPr>
              <a:t>a group </a:t>
            </a:r>
            <a:r>
              <a:rPr lang="en-US" sz="2800" dirty="0">
                <a:solidFill>
                  <a:schemeClr val="tx1"/>
                </a:solidFill>
              </a:rPr>
              <a:t>an HTML </a:t>
            </a:r>
            <a:r>
              <a:rPr lang="en-US" sz="2800" dirty="0" smtClean="0">
                <a:solidFill>
                  <a:schemeClr val="tx1"/>
                </a:solidFill>
              </a:rPr>
              <a:t>element belongs to.</a:t>
            </a:r>
            <a:endParaRPr sz="2800" b="1" dirty="0">
              <a:solidFill>
                <a:schemeClr val="tx1"/>
              </a:solidFill>
              <a:latin typeface="Raleway SemiBold"/>
              <a:ea typeface="Raleway SemiBold"/>
              <a:cs typeface="Raleway SemiBold"/>
              <a:sym typeface="Raleway SemiBold"/>
            </a:endParaRPr>
          </a:p>
        </p:txBody>
      </p:sp>
      <p:sp>
        <p:nvSpPr>
          <p:cNvPr id="7" name="Google Shape;131;p20"/>
          <p:cNvSpPr txBox="1"/>
          <p:nvPr/>
        </p:nvSpPr>
        <p:spPr>
          <a:xfrm>
            <a:off x="519441" y="4116370"/>
            <a:ext cx="8151445" cy="758179"/>
          </a:xfrm>
          <a:prstGeom prst="rect">
            <a:avLst/>
          </a:prstGeom>
          <a:solidFill>
            <a:schemeClr val="accent6">
              <a:lumMod val="50000"/>
            </a:schemeClr>
          </a:solidFill>
          <a:ln>
            <a:noFill/>
          </a:ln>
        </p:spPr>
        <p:txBody>
          <a:bodyPr spcFirstLastPara="1" wrap="square" lIns="91425" tIns="91425" rIns="91425" bIns="91425" anchor="t" anchorCtr="0">
            <a:noAutofit/>
          </a:bodyPr>
          <a:lstStyle/>
          <a:p>
            <a:pPr lvl="0"/>
            <a:r>
              <a:rPr lang="en-US" sz="2800" b="1" dirty="0" smtClean="0">
                <a:solidFill>
                  <a:srgbClr val="92D050"/>
                </a:solidFill>
                <a:latin typeface="Raleway SemiBold"/>
                <a:ea typeface="Raleway SemiBold"/>
                <a:cs typeface="Raleway SemiBold"/>
                <a:sym typeface="Raleway SemiBold"/>
              </a:rPr>
              <a:t>&lt;p class=“reptile”&gt;&lt;/p&gt;</a:t>
            </a:r>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130699" y="4073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200">
                <a:solidFill>
                  <a:schemeClr val="accent5"/>
                </a:solidFill>
              </a:rPr>
              <a:t>World of Web!</a:t>
            </a:r>
            <a:endParaRPr sz="6200" dirty="0"/>
          </a:p>
          <a:p>
            <a:pPr marL="0" lvl="0" indent="0" algn="l" rtl="0">
              <a:spcBef>
                <a:spcPts val="1000"/>
              </a:spcBef>
              <a:spcAft>
                <a:spcPts val="1000"/>
              </a:spcAft>
              <a:buNone/>
            </a:pPr>
            <a:endParaRPr sz="3800" b="0" dirty="0"/>
          </a:p>
        </p:txBody>
      </p:sp>
      <p:pic>
        <p:nvPicPr>
          <p:cNvPr id="87" name="Google Shape;87;p15"/>
          <p:cNvPicPr preferRelativeResize="0"/>
          <p:nvPr/>
        </p:nvPicPr>
        <p:blipFill>
          <a:blip r:embed="rId3">
            <a:alphaModFix/>
          </a:blip>
          <a:stretch>
            <a:fillRect/>
          </a:stretch>
        </p:blipFill>
        <p:spPr>
          <a:xfrm>
            <a:off x="503224" y="1703675"/>
            <a:ext cx="2572125" cy="2578025"/>
          </a:xfrm>
          <a:prstGeom prst="rect">
            <a:avLst/>
          </a:prstGeom>
          <a:noFill/>
          <a:ln>
            <a:noFill/>
          </a:ln>
        </p:spPr>
      </p:pic>
      <p:sp>
        <p:nvSpPr>
          <p:cNvPr id="88" name="Google Shape;88;p15"/>
          <p:cNvSpPr txBox="1"/>
          <p:nvPr/>
        </p:nvSpPr>
        <p:spPr>
          <a:xfrm>
            <a:off x="3509475" y="2313275"/>
            <a:ext cx="5130000" cy="28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FFFFFF"/>
                </a:solidFill>
                <a:latin typeface="Lato"/>
                <a:ea typeface="Lato"/>
                <a:cs typeface="Lato"/>
                <a:sym typeface="Lato"/>
              </a:rPr>
              <a:t>Web is present,</a:t>
            </a:r>
            <a:endParaRPr sz="3200" dirty="0">
              <a:solidFill>
                <a:srgbClr val="FFFFFF"/>
              </a:solidFill>
              <a:latin typeface="Lato"/>
              <a:ea typeface="Lato"/>
              <a:cs typeface="Lato"/>
              <a:sym typeface="Lato"/>
            </a:endParaRPr>
          </a:p>
          <a:p>
            <a:pPr marL="0" lvl="0" indent="0" algn="l" rtl="0">
              <a:spcBef>
                <a:spcPts val="0"/>
              </a:spcBef>
              <a:spcAft>
                <a:spcPts val="0"/>
              </a:spcAft>
              <a:buNone/>
            </a:pPr>
            <a:r>
              <a:rPr lang="en" sz="3200">
                <a:solidFill>
                  <a:srgbClr val="FFFFFF"/>
                </a:solidFill>
                <a:latin typeface="Lato"/>
                <a:ea typeface="Lato"/>
                <a:cs typeface="Lato"/>
                <a:sym typeface="Lato"/>
              </a:rPr>
              <a:t> Web is future.</a:t>
            </a:r>
            <a:endParaRPr sz="3200"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8301570"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Anchor tag:</a:t>
            </a:r>
          </a:p>
          <a:p>
            <a:pPr lvl="0" rtl="0">
              <a:spcBef>
                <a:spcPts val="0"/>
              </a:spcBef>
              <a:spcAft>
                <a:spcPts val="0"/>
              </a:spcAft>
            </a:pPr>
            <a:r>
              <a:rPr lang="en-US" sz="2800" b="1" dirty="0">
                <a:solidFill>
                  <a:schemeClr val="tx1"/>
                </a:solidFill>
                <a:latin typeface="Raleway SemiBold"/>
                <a:ea typeface="Raleway SemiBold"/>
                <a:cs typeface="Raleway SemiBold"/>
                <a:sym typeface="Raleway SemiBold"/>
              </a:rPr>
              <a:t>	</a:t>
            </a:r>
            <a:r>
              <a:rPr lang="en-US" sz="2800" b="1" dirty="0" smtClean="0">
                <a:solidFill>
                  <a:schemeClr val="tx1"/>
                </a:solidFill>
                <a:latin typeface="Raleway SemiBold"/>
                <a:ea typeface="Raleway SemiBold"/>
                <a:cs typeface="Raleway SemiBold"/>
                <a:sym typeface="Raleway SemiBold"/>
              </a:rPr>
              <a:t>&lt;a&gt;</a:t>
            </a:r>
          </a:p>
          <a:p>
            <a:pPr lvl="0" rtl="0">
              <a:spcBef>
                <a:spcPts val="0"/>
              </a:spcBef>
              <a:spcAft>
                <a:spcPts val="0"/>
              </a:spcAft>
            </a:pPr>
            <a:r>
              <a:rPr lang="en-US" sz="2800" b="1" dirty="0">
                <a:solidFill>
                  <a:schemeClr val="tx1"/>
                </a:solidFill>
                <a:latin typeface="Raleway SemiBold"/>
                <a:ea typeface="Raleway SemiBold"/>
                <a:cs typeface="Raleway SemiBold"/>
                <a:sym typeface="Raleway SemiBold"/>
              </a:rPr>
              <a:t>A</a:t>
            </a:r>
            <a:r>
              <a:rPr lang="en-US" sz="2800" b="1" dirty="0" smtClean="0">
                <a:solidFill>
                  <a:schemeClr val="tx1"/>
                </a:solidFill>
                <a:latin typeface="Raleway SemiBold"/>
                <a:ea typeface="Raleway SemiBold"/>
                <a:cs typeface="Raleway SemiBold"/>
                <a:sym typeface="Raleway SemiBold"/>
              </a:rPr>
              <a:t>ttributes:</a:t>
            </a:r>
          </a:p>
          <a:p>
            <a:pPr lvl="0" rtl="0">
              <a:spcBef>
                <a:spcPts val="0"/>
              </a:spcBef>
              <a:spcAft>
                <a:spcPts val="0"/>
              </a:spcAft>
            </a:pPr>
            <a:r>
              <a:rPr lang="en-US" sz="2800" b="1" dirty="0" err="1" smtClean="0">
                <a:solidFill>
                  <a:schemeClr val="tx1"/>
                </a:solidFill>
                <a:latin typeface="Raleway SemiBold"/>
                <a:ea typeface="Raleway SemiBold"/>
                <a:cs typeface="Raleway SemiBold"/>
                <a:sym typeface="Raleway SemiBold"/>
              </a:rPr>
              <a:t>Href</a:t>
            </a:r>
            <a:r>
              <a:rPr lang="en-US" sz="2800" b="1" dirty="0" smtClean="0">
                <a:solidFill>
                  <a:schemeClr val="tx1"/>
                </a:solidFill>
                <a:latin typeface="Raleway SemiBold"/>
                <a:ea typeface="Raleway SemiBold"/>
                <a:cs typeface="Raleway SemiBold"/>
                <a:sym typeface="Raleway SemiBold"/>
              </a:rPr>
              <a:t>= </a:t>
            </a:r>
            <a:r>
              <a:rPr lang="en-US" sz="2800" b="1" dirty="0" err="1" smtClean="0">
                <a:solidFill>
                  <a:schemeClr val="tx1"/>
                </a:solidFill>
                <a:latin typeface="Raleway SemiBold"/>
                <a:ea typeface="Raleway SemiBold"/>
                <a:cs typeface="Raleway SemiBold"/>
                <a:sym typeface="Raleway SemiBold"/>
              </a:rPr>
              <a:t>url</a:t>
            </a:r>
            <a:r>
              <a:rPr lang="en-US" sz="2800" b="1" dirty="0" smtClean="0">
                <a:solidFill>
                  <a:schemeClr val="tx1"/>
                </a:solidFill>
                <a:latin typeface="Raleway SemiBold"/>
                <a:ea typeface="Raleway SemiBold"/>
                <a:cs typeface="Raleway SemiBold"/>
                <a:sym typeface="Raleway SemiBold"/>
              </a:rPr>
              <a:t>, id, mailto:, </a:t>
            </a:r>
            <a:r>
              <a:rPr lang="en-US" sz="2800" b="1" dirty="0" err="1" smtClean="0">
                <a:solidFill>
                  <a:schemeClr val="tx1"/>
                </a:solidFill>
                <a:latin typeface="Raleway SemiBold"/>
                <a:ea typeface="Raleway SemiBold"/>
                <a:cs typeface="Raleway SemiBold"/>
                <a:sym typeface="Raleway SemiBold"/>
              </a:rPr>
              <a:t>tel</a:t>
            </a:r>
            <a:r>
              <a:rPr lang="en-US" sz="2800" b="1" dirty="0" smtClean="0">
                <a:solidFill>
                  <a:schemeClr val="tx1"/>
                </a:solidFill>
                <a:latin typeface="Raleway SemiBold"/>
                <a:ea typeface="Raleway SemiBold"/>
                <a:cs typeface="Raleway SemiBold"/>
                <a:sym typeface="Raleway SemiBold"/>
              </a:rPr>
              <a:t>:  </a:t>
            </a:r>
          </a:p>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target =</a:t>
            </a:r>
            <a:r>
              <a:rPr lang="en-US" sz="2800" dirty="0">
                <a:solidFill>
                  <a:schemeClr val="tx1"/>
                </a:solidFill>
              </a:rPr>
              <a:t>_</a:t>
            </a:r>
            <a:r>
              <a:rPr lang="en-US" sz="2800" dirty="0" err="1" smtClean="0">
                <a:solidFill>
                  <a:schemeClr val="tx1"/>
                </a:solidFill>
              </a:rPr>
              <a:t>blank,_parent,_self,_top</a:t>
            </a:r>
            <a:r>
              <a:rPr lang="en-US" sz="2800" dirty="0" smtClean="0">
                <a:solidFill>
                  <a:schemeClr val="tx1"/>
                </a:solidFill>
              </a:rPr>
              <a:t>, </a:t>
            </a:r>
            <a:r>
              <a:rPr lang="en-US" sz="2800" i="1" dirty="0" err="1" smtClean="0">
                <a:solidFill>
                  <a:schemeClr val="tx1"/>
                </a:solidFill>
              </a:rPr>
              <a:t>framename</a:t>
            </a:r>
            <a:endParaRPr lang="en-US" sz="2800" i="1" dirty="0" smtClean="0">
              <a:solidFill>
                <a:schemeClr val="tx1"/>
              </a:solidFill>
            </a:endParaRPr>
          </a:p>
          <a:p>
            <a:pPr lvl="0"/>
            <a:r>
              <a:rPr lang="en-US" sz="2800" b="1" dirty="0" smtClean="0">
                <a:solidFill>
                  <a:schemeClr val="tx1"/>
                </a:solidFill>
                <a:latin typeface="Raleway SemiBold"/>
                <a:ea typeface="Raleway SemiBold"/>
                <a:cs typeface="Raleway SemiBold"/>
                <a:sym typeface="Raleway SemiBold"/>
              </a:rPr>
              <a:t>download</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Links</a:t>
            </a:r>
            <a:endParaRPr lang="en-US" sz="4800" dirty="0"/>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4572000"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Image tag:</a:t>
            </a:r>
          </a:p>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&lt;</a:t>
            </a:r>
            <a:r>
              <a:rPr lang="en-US" sz="2800" b="1" dirty="0" err="1" smtClean="0">
                <a:solidFill>
                  <a:schemeClr val="tx1"/>
                </a:solidFill>
                <a:latin typeface="Raleway SemiBold"/>
                <a:ea typeface="Raleway SemiBold"/>
                <a:cs typeface="Raleway SemiBold"/>
                <a:sym typeface="Raleway SemiBold"/>
              </a:rPr>
              <a:t>img</a:t>
            </a:r>
            <a:r>
              <a:rPr lang="en-US" sz="2800" b="1" dirty="0" smtClean="0">
                <a:solidFill>
                  <a:schemeClr val="tx1"/>
                </a:solidFill>
                <a:latin typeface="Raleway SemiBold"/>
                <a:ea typeface="Raleway SemiBold"/>
                <a:cs typeface="Raleway SemiBold"/>
                <a:sym typeface="Raleway SemiBold"/>
              </a:rPr>
              <a:t>&gt;</a:t>
            </a:r>
          </a:p>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Attributes:</a:t>
            </a:r>
          </a:p>
          <a:p>
            <a:pPr marL="514350" lvl="0" indent="-514350" rtl="0">
              <a:spcBef>
                <a:spcPts val="0"/>
              </a:spcBef>
              <a:spcAft>
                <a:spcPts val="0"/>
              </a:spcAft>
              <a:buFont typeface="+mj-lt"/>
              <a:buAutoNum type="arabicPeriod"/>
            </a:pPr>
            <a:r>
              <a:rPr lang="en-US" sz="2800" b="1" dirty="0" err="1" smtClean="0">
                <a:solidFill>
                  <a:schemeClr val="tx1"/>
                </a:solidFill>
                <a:latin typeface="Raleway SemiBold"/>
                <a:ea typeface="Raleway SemiBold"/>
                <a:cs typeface="Raleway SemiBold"/>
                <a:sym typeface="Raleway SemiBold"/>
              </a:rPr>
              <a:t>Src</a:t>
            </a:r>
            <a:endParaRPr lang="en-US" sz="2800" b="1" dirty="0" smtClean="0">
              <a:solidFill>
                <a:schemeClr val="tx1"/>
              </a:solidFill>
              <a:latin typeface="Raleway SemiBold"/>
              <a:ea typeface="Raleway SemiBold"/>
              <a:cs typeface="Raleway SemiBold"/>
              <a:sym typeface="Raleway SemiBold"/>
            </a:endParaRP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Height, width</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Alt</a:t>
            </a:r>
          </a:p>
          <a:p>
            <a:pPr lvl="0" rtl="0">
              <a:spcBef>
                <a:spcPts val="0"/>
              </a:spcBef>
              <a:spcAft>
                <a:spcPts val="0"/>
              </a:spcAft>
            </a:pPr>
            <a:endParaRPr lang="en-US"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Images</a:t>
            </a:r>
            <a:endParaRPr lang="en-US" sz="4800" dirty="0"/>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These tags are basically div tags specialized  for one purpose.</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Section</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Header</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Footer</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Main</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Article</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Summary</a:t>
            </a:r>
          </a:p>
          <a:p>
            <a:pPr marL="514350" lvl="0" indent="-514350" rtl="0">
              <a:spcBef>
                <a:spcPts val="0"/>
              </a:spcBef>
              <a:spcAft>
                <a:spcPts val="0"/>
              </a:spcAft>
              <a:buFont typeface="+mj-lt"/>
              <a:buAutoNum type="arabicPeriod"/>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Block tags</a:t>
            </a:r>
            <a:endParaRPr lang="en-US" sz="4800" dirty="0"/>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733406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Creates a list of hypertext, there are 3 types of lists</a:t>
            </a:r>
          </a:p>
          <a:p>
            <a:pPr marL="457200" lvl="0" indent="-457200" rtl="0">
              <a:spcBef>
                <a:spcPts val="0"/>
              </a:spcBef>
              <a:spcAft>
                <a:spcPts val="0"/>
              </a:spcAft>
              <a:buFont typeface="Arial" pitchFamily="34" charset="0"/>
              <a:buChar char="•"/>
            </a:pPr>
            <a:r>
              <a:rPr lang="en-US" sz="2800" b="1" dirty="0" smtClean="0">
                <a:solidFill>
                  <a:schemeClr val="tx1"/>
                </a:solidFill>
                <a:latin typeface="Raleway SemiBold"/>
                <a:ea typeface="Raleway SemiBold"/>
                <a:cs typeface="Raleway SemiBold"/>
                <a:sym typeface="Raleway SemiBold"/>
              </a:rPr>
              <a:t>Ordered list</a:t>
            </a:r>
          </a:p>
          <a:p>
            <a:pPr marL="457200" lvl="0" indent="-457200" rtl="0">
              <a:spcBef>
                <a:spcPts val="0"/>
              </a:spcBef>
              <a:spcAft>
                <a:spcPts val="0"/>
              </a:spcAft>
              <a:buFont typeface="Arial" pitchFamily="34" charset="0"/>
              <a:buChar char="•"/>
            </a:pPr>
            <a:r>
              <a:rPr lang="en-US" sz="2800" b="1" dirty="0" smtClean="0">
                <a:solidFill>
                  <a:schemeClr val="tx1"/>
                </a:solidFill>
                <a:latin typeface="Raleway SemiBold"/>
                <a:ea typeface="Raleway SemiBold"/>
                <a:cs typeface="Raleway SemiBold"/>
                <a:sym typeface="Raleway SemiBold"/>
              </a:rPr>
              <a:t>Unordered list</a:t>
            </a:r>
          </a:p>
          <a:p>
            <a:pPr marL="457200" lvl="0" indent="-457200" rtl="0">
              <a:spcBef>
                <a:spcPts val="0"/>
              </a:spcBef>
              <a:spcAft>
                <a:spcPts val="0"/>
              </a:spcAft>
              <a:buFont typeface="Arial" pitchFamily="34" charset="0"/>
              <a:buChar char="•"/>
            </a:pPr>
            <a:r>
              <a:rPr lang="en-US" sz="2800" b="1" dirty="0" smtClean="0">
                <a:solidFill>
                  <a:schemeClr val="tx1"/>
                </a:solidFill>
                <a:latin typeface="Raleway SemiBold"/>
                <a:ea typeface="Raleway SemiBold"/>
                <a:cs typeface="Raleway SemiBold"/>
                <a:sym typeface="Raleway SemiBold"/>
              </a:rPr>
              <a:t>Description list</a:t>
            </a:r>
          </a:p>
          <a:p>
            <a:pPr marL="457200" lvl="0" indent="-457200" rtl="0">
              <a:spcBef>
                <a:spcPts val="0"/>
              </a:spcBef>
              <a:spcAft>
                <a:spcPts val="0"/>
              </a:spcAft>
              <a:buFont typeface="Arial" pitchFamily="34" charset="0"/>
              <a:buChar char="•"/>
            </a:pPr>
            <a:endParaRPr lang="en-US" sz="2800" b="1" dirty="0" smtClean="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Lists </a:t>
            </a:r>
            <a:endParaRPr lang="en-US" sz="4800" dirty="0"/>
          </a:p>
        </p:txBody>
      </p:sp>
    </p:spTree>
    <p:extLst>
      <p:ext uri="{BB962C8B-B14F-4D97-AF65-F5344CB8AC3E}">
        <p14:creationId xmlns:p14="http://schemas.microsoft.com/office/powerpoint/2010/main" val="8621310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This tag created a numbered/ordered list.</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Ordered list</a:t>
            </a:r>
            <a:endParaRPr lang="en-US" sz="4800" dirty="0"/>
          </a:p>
        </p:txBody>
      </p:sp>
      <p:sp>
        <p:nvSpPr>
          <p:cNvPr id="5" name="Google Shape;131;p20"/>
          <p:cNvSpPr txBox="1"/>
          <p:nvPr/>
        </p:nvSpPr>
        <p:spPr>
          <a:xfrm>
            <a:off x="448930" y="2217026"/>
            <a:ext cx="3522569" cy="2723274"/>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it-IT" sz="2800" dirty="0" smtClean="0">
                <a:solidFill>
                  <a:srgbClr val="92D050"/>
                </a:solidFill>
              </a:rPr>
              <a:t>&lt;ol&gt;</a:t>
            </a:r>
          </a:p>
          <a:p>
            <a:r>
              <a:rPr lang="it-IT" sz="2800" dirty="0" smtClean="0">
                <a:solidFill>
                  <a:srgbClr val="92D050"/>
                </a:solidFill>
              </a:rPr>
              <a:t>   &lt;li&gt;first&lt;/li&gt;</a:t>
            </a:r>
          </a:p>
          <a:p>
            <a:r>
              <a:rPr lang="it-IT" sz="2800" dirty="0" smtClean="0">
                <a:solidFill>
                  <a:srgbClr val="92D050"/>
                </a:solidFill>
              </a:rPr>
              <a:t> </a:t>
            </a:r>
            <a:r>
              <a:rPr lang="it-IT" sz="2800" dirty="0">
                <a:solidFill>
                  <a:srgbClr val="92D050"/>
                </a:solidFill>
              </a:rPr>
              <a:t>  &lt;li&gt;second&lt;/li&gt;</a:t>
            </a:r>
          </a:p>
          <a:p>
            <a:r>
              <a:rPr lang="it-IT" sz="2800" dirty="0">
                <a:solidFill>
                  <a:srgbClr val="92D050"/>
                </a:solidFill>
              </a:rPr>
              <a:t>   &lt;li&gt;third&lt;/li&gt;</a:t>
            </a:r>
          </a:p>
          <a:p>
            <a:r>
              <a:rPr lang="it-IT" sz="2800" dirty="0">
                <a:solidFill>
                  <a:srgbClr val="92D050"/>
                </a:solidFill>
              </a:rPr>
              <a:t>   &lt;</a:t>
            </a:r>
            <a:r>
              <a:rPr lang="it-IT" sz="2800" dirty="0" smtClean="0">
                <a:solidFill>
                  <a:srgbClr val="92D050"/>
                </a:solidFill>
              </a:rPr>
              <a:t>li&gt;fourth&lt;/</a:t>
            </a:r>
            <a:r>
              <a:rPr lang="it-IT" sz="2800" dirty="0">
                <a:solidFill>
                  <a:srgbClr val="92D050"/>
                </a:solidFill>
              </a:rPr>
              <a:t>li&gt;</a:t>
            </a:r>
          </a:p>
          <a:p>
            <a:r>
              <a:rPr lang="it-IT" sz="2800" dirty="0" smtClean="0">
                <a:solidFill>
                  <a:srgbClr val="92D050"/>
                </a:solidFill>
              </a:rPr>
              <a:t>&lt;/</a:t>
            </a:r>
            <a:r>
              <a:rPr lang="it-IT" sz="2800" dirty="0">
                <a:solidFill>
                  <a:srgbClr val="92D050"/>
                </a:solidFill>
              </a:rPr>
              <a:t>ol&gt;</a:t>
            </a:r>
          </a:p>
          <a:p>
            <a:pPr lvl="0"/>
            <a:endParaRPr sz="28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789971" y="2357281"/>
            <a:ext cx="3738017" cy="20100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Attributes:</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Start=number</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reversed</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Type= 1, a, A, I, i</a:t>
            </a:r>
            <a:endParaRPr sz="2400" b="1" dirty="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8621310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733406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r>
              <a:rPr lang="en-US" sz="2800" b="1" dirty="0">
                <a:solidFill>
                  <a:schemeClr val="tx1"/>
                </a:solidFill>
                <a:latin typeface="Raleway SemiBold"/>
                <a:ea typeface="Raleway SemiBold"/>
                <a:cs typeface="Raleway SemiBold"/>
                <a:sym typeface="Raleway SemiBold"/>
              </a:rPr>
              <a:t>This tag created a numbered/ordered list.</a:t>
            </a:r>
          </a:p>
          <a:p>
            <a:pPr lvl="0" rtl="0">
              <a:spcBef>
                <a:spcPts val="0"/>
              </a:spcBef>
              <a:spcAft>
                <a:spcPts val="0"/>
              </a:spcAft>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Unordered list</a:t>
            </a:r>
            <a:endParaRPr lang="en-US" sz="4800" dirty="0"/>
          </a:p>
        </p:txBody>
      </p:sp>
      <p:sp>
        <p:nvSpPr>
          <p:cNvPr id="5" name="Google Shape;131;p20"/>
          <p:cNvSpPr txBox="1"/>
          <p:nvPr/>
        </p:nvSpPr>
        <p:spPr>
          <a:xfrm>
            <a:off x="448930" y="2217026"/>
            <a:ext cx="3522569" cy="2723274"/>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it-IT" sz="2800" dirty="0" smtClean="0">
                <a:solidFill>
                  <a:srgbClr val="92D050"/>
                </a:solidFill>
              </a:rPr>
              <a:t>&lt;ul&gt;</a:t>
            </a:r>
          </a:p>
          <a:p>
            <a:r>
              <a:rPr lang="it-IT" sz="2800" dirty="0" smtClean="0">
                <a:solidFill>
                  <a:srgbClr val="92D050"/>
                </a:solidFill>
              </a:rPr>
              <a:t>   &lt;li&gt;first&lt;/li&gt;</a:t>
            </a:r>
          </a:p>
          <a:p>
            <a:r>
              <a:rPr lang="it-IT" sz="2800" dirty="0" smtClean="0">
                <a:solidFill>
                  <a:srgbClr val="92D050"/>
                </a:solidFill>
              </a:rPr>
              <a:t> </a:t>
            </a:r>
            <a:r>
              <a:rPr lang="it-IT" sz="2800" dirty="0">
                <a:solidFill>
                  <a:srgbClr val="92D050"/>
                </a:solidFill>
              </a:rPr>
              <a:t>  &lt;li&gt;second&lt;/li&gt;</a:t>
            </a:r>
          </a:p>
          <a:p>
            <a:r>
              <a:rPr lang="it-IT" sz="2800" dirty="0">
                <a:solidFill>
                  <a:srgbClr val="92D050"/>
                </a:solidFill>
              </a:rPr>
              <a:t>   &lt;li&gt;third&lt;/li&gt;</a:t>
            </a:r>
          </a:p>
          <a:p>
            <a:r>
              <a:rPr lang="it-IT" sz="2800" dirty="0">
                <a:solidFill>
                  <a:srgbClr val="92D050"/>
                </a:solidFill>
              </a:rPr>
              <a:t>   &lt;</a:t>
            </a:r>
            <a:r>
              <a:rPr lang="it-IT" sz="2800" dirty="0" smtClean="0">
                <a:solidFill>
                  <a:srgbClr val="92D050"/>
                </a:solidFill>
              </a:rPr>
              <a:t>li&gt;fourth&lt;/</a:t>
            </a:r>
            <a:r>
              <a:rPr lang="it-IT" sz="2800" dirty="0">
                <a:solidFill>
                  <a:srgbClr val="92D050"/>
                </a:solidFill>
              </a:rPr>
              <a:t>li&gt;</a:t>
            </a:r>
          </a:p>
          <a:p>
            <a:r>
              <a:rPr lang="it-IT" sz="2800" dirty="0" smtClean="0">
                <a:solidFill>
                  <a:srgbClr val="92D050"/>
                </a:solidFill>
              </a:rPr>
              <a:t>&lt;/</a:t>
            </a:r>
            <a:r>
              <a:rPr lang="it-IT" sz="2800" dirty="0">
                <a:solidFill>
                  <a:srgbClr val="92D050"/>
                </a:solidFill>
              </a:rPr>
              <a:t>u</a:t>
            </a:r>
            <a:r>
              <a:rPr lang="it-IT" sz="2800" dirty="0" smtClean="0">
                <a:solidFill>
                  <a:srgbClr val="92D050"/>
                </a:solidFill>
              </a:rPr>
              <a:t>l</a:t>
            </a:r>
            <a:r>
              <a:rPr lang="it-IT" sz="2800" dirty="0">
                <a:solidFill>
                  <a:srgbClr val="92D050"/>
                </a:solidFill>
              </a:rPr>
              <a:t>&gt;</a:t>
            </a:r>
          </a:p>
          <a:p>
            <a:pPr lvl="0"/>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400526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83100" y="178750"/>
            <a:ext cx="86316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Don’t stop at</a:t>
            </a:r>
            <a:r>
              <a:rPr lang="en" dirty="0">
                <a:solidFill>
                  <a:srgbClr val="FF9900"/>
                </a:solidFill>
              </a:rPr>
              <a:t> websites</a:t>
            </a:r>
            <a:r>
              <a:rPr lang="en" dirty="0"/>
              <a:t>,</a:t>
            </a:r>
            <a:endParaRPr dirty="0"/>
          </a:p>
          <a:p>
            <a:pPr marL="0" lvl="0" indent="0" algn="l" rtl="0">
              <a:spcBef>
                <a:spcPts val="0"/>
              </a:spcBef>
              <a:spcAft>
                <a:spcPts val="0"/>
              </a:spcAft>
              <a:buNone/>
            </a:pPr>
            <a:r>
              <a:rPr lang="en" sz="3300" dirty="0"/>
              <a:t>because web doesn’t either.</a:t>
            </a:r>
            <a:endParaRPr sz="3300" dirty="0"/>
          </a:p>
        </p:txBody>
      </p:sp>
      <p:pic>
        <p:nvPicPr>
          <p:cNvPr id="94" name="Google Shape;94;p16"/>
          <p:cNvPicPr preferRelativeResize="0"/>
          <p:nvPr/>
        </p:nvPicPr>
        <p:blipFill>
          <a:blip r:embed="rId3">
            <a:alphaModFix/>
          </a:blip>
          <a:stretch>
            <a:fillRect/>
          </a:stretch>
        </p:blipFill>
        <p:spPr>
          <a:xfrm>
            <a:off x="359300" y="1860300"/>
            <a:ext cx="1493350" cy="1493350"/>
          </a:xfrm>
          <a:prstGeom prst="rect">
            <a:avLst/>
          </a:prstGeom>
          <a:noFill/>
          <a:ln>
            <a:noFill/>
          </a:ln>
        </p:spPr>
      </p:pic>
      <p:pic>
        <p:nvPicPr>
          <p:cNvPr id="95" name="Google Shape;95;p16"/>
          <p:cNvPicPr preferRelativeResize="0"/>
          <p:nvPr/>
        </p:nvPicPr>
        <p:blipFill>
          <a:blip r:embed="rId4">
            <a:alphaModFix/>
          </a:blip>
          <a:stretch>
            <a:fillRect/>
          </a:stretch>
        </p:blipFill>
        <p:spPr>
          <a:xfrm>
            <a:off x="2278600" y="3320475"/>
            <a:ext cx="1493350" cy="1493350"/>
          </a:xfrm>
          <a:prstGeom prst="rect">
            <a:avLst/>
          </a:prstGeom>
          <a:noFill/>
          <a:ln>
            <a:noFill/>
          </a:ln>
        </p:spPr>
      </p:pic>
      <p:pic>
        <p:nvPicPr>
          <p:cNvPr id="96" name="Google Shape;96;p16"/>
          <p:cNvPicPr preferRelativeResize="0"/>
          <p:nvPr/>
        </p:nvPicPr>
        <p:blipFill>
          <a:blip r:embed="rId5">
            <a:alphaModFix/>
          </a:blip>
          <a:stretch>
            <a:fillRect/>
          </a:stretch>
        </p:blipFill>
        <p:spPr>
          <a:xfrm>
            <a:off x="4174600" y="1850402"/>
            <a:ext cx="1423201" cy="1423199"/>
          </a:xfrm>
          <a:prstGeom prst="rect">
            <a:avLst/>
          </a:prstGeom>
          <a:noFill/>
          <a:ln>
            <a:noFill/>
          </a:ln>
        </p:spPr>
      </p:pic>
      <p:pic>
        <p:nvPicPr>
          <p:cNvPr id="97" name="Google Shape;97;p16"/>
          <p:cNvPicPr preferRelativeResize="0"/>
          <p:nvPr/>
        </p:nvPicPr>
        <p:blipFill>
          <a:blip r:embed="rId6">
            <a:alphaModFix/>
          </a:blip>
          <a:stretch>
            <a:fillRect/>
          </a:stretch>
        </p:blipFill>
        <p:spPr>
          <a:xfrm>
            <a:off x="5216800" y="3073361"/>
            <a:ext cx="3546200" cy="1734089"/>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733406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r>
              <a:rPr lang="en-US" sz="2800" b="1" dirty="0">
                <a:solidFill>
                  <a:schemeClr val="tx1"/>
                </a:solidFill>
                <a:latin typeface="Raleway SemiBold"/>
                <a:ea typeface="Raleway SemiBold"/>
                <a:cs typeface="Raleway SemiBold"/>
                <a:sym typeface="Raleway SemiBold"/>
              </a:rPr>
              <a:t>This tag </a:t>
            </a:r>
            <a:r>
              <a:rPr lang="en-US" sz="2800" b="1" dirty="0" smtClean="0">
                <a:solidFill>
                  <a:schemeClr val="tx1"/>
                </a:solidFill>
                <a:latin typeface="Raleway SemiBold"/>
                <a:ea typeface="Raleway SemiBold"/>
                <a:cs typeface="Raleway SemiBold"/>
                <a:sym typeface="Raleway SemiBold"/>
              </a:rPr>
              <a:t>creates </a:t>
            </a:r>
            <a:r>
              <a:rPr lang="en-US" sz="2800" b="1" dirty="0">
                <a:solidFill>
                  <a:schemeClr val="tx1"/>
                </a:solidFill>
                <a:latin typeface="Raleway SemiBold"/>
                <a:ea typeface="Raleway SemiBold"/>
                <a:cs typeface="Raleway SemiBold"/>
                <a:sym typeface="Raleway SemiBold"/>
              </a:rPr>
              <a:t>a </a:t>
            </a:r>
            <a:r>
              <a:rPr lang="en-US" sz="2800" b="1" dirty="0" smtClean="0">
                <a:solidFill>
                  <a:schemeClr val="tx1"/>
                </a:solidFill>
                <a:latin typeface="Raleway SemiBold"/>
                <a:ea typeface="Raleway SemiBold"/>
                <a:cs typeface="Raleway SemiBold"/>
                <a:sym typeface="Raleway SemiBold"/>
              </a:rPr>
              <a:t>list of term definition pair.</a:t>
            </a:r>
            <a:endParaRPr lang="en-US" sz="2800" b="1" dirty="0">
              <a:solidFill>
                <a:schemeClr val="tx1"/>
              </a:solidFill>
              <a:latin typeface="Raleway SemiBold"/>
              <a:ea typeface="Raleway SemiBold"/>
              <a:cs typeface="Raleway SemiBold"/>
              <a:sym typeface="Raleway SemiBold"/>
            </a:endParaRPr>
          </a:p>
          <a:p>
            <a:pPr lvl="0" rtl="0">
              <a:spcBef>
                <a:spcPts val="0"/>
              </a:spcBef>
              <a:spcAft>
                <a:spcPts val="0"/>
              </a:spcAft>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Description list</a:t>
            </a:r>
            <a:endParaRPr lang="en-US" sz="4800" dirty="0"/>
          </a:p>
        </p:txBody>
      </p:sp>
      <p:sp>
        <p:nvSpPr>
          <p:cNvPr id="5" name="Google Shape;131;p20"/>
          <p:cNvSpPr txBox="1"/>
          <p:nvPr/>
        </p:nvSpPr>
        <p:spPr>
          <a:xfrm>
            <a:off x="448930" y="1764632"/>
            <a:ext cx="7459828" cy="3175668"/>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800" dirty="0">
                <a:solidFill>
                  <a:srgbClr val="92D050"/>
                </a:solidFill>
              </a:rPr>
              <a:t>&lt;dl&gt;</a:t>
            </a:r>
            <a:br>
              <a:rPr lang="en-US" sz="2800" dirty="0">
                <a:solidFill>
                  <a:srgbClr val="92D050"/>
                </a:solidFill>
              </a:rPr>
            </a:br>
            <a:r>
              <a:rPr lang="en-US" sz="2800" dirty="0">
                <a:solidFill>
                  <a:srgbClr val="92D050"/>
                </a:solidFill>
              </a:rPr>
              <a:t>  &lt;</a:t>
            </a:r>
            <a:r>
              <a:rPr lang="en-US" sz="2800" dirty="0" err="1" smtClean="0">
                <a:solidFill>
                  <a:srgbClr val="92D050"/>
                </a:solidFill>
              </a:rPr>
              <a:t>dt</a:t>
            </a:r>
            <a:r>
              <a:rPr lang="en-US" sz="2800" dirty="0" smtClean="0">
                <a:solidFill>
                  <a:srgbClr val="92D050"/>
                </a:solidFill>
              </a:rPr>
              <a:t>&gt;Birds&lt;/</a:t>
            </a:r>
            <a:r>
              <a:rPr lang="en-US" sz="2800" dirty="0" err="1">
                <a:solidFill>
                  <a:srgbClr val="92D050"/>
                </a:solidFill>
              </a:rPr>
              <a:t>dt</a:t>
            </a:r>
            <a:r>
              <a:rPr lang="en-US" sz="2800" dirty="0">
                <a:solidFill>
                  <a:srgbClr val="92D050"/>
                </a:solidFill>
              </a:rPr>
              <a:t>&gt;</a:t>
            </a:r>
            <a:br>
              <a:rPr lang="en-US" sz="2800" dirty="0">
                <a:solidFill>
                  <a:srgbClr val="92D050"/>
                </a:solidFill>
              </a:rPr>
            </a:br>
            <a:r>
              <a:rPr lang="en-US" sz="2800" dirty="0">
                <a:solidFill>
                  <a:srgbClr val="92D050"/>
                </a:solidFill>
              </a:rPr>
              <a:t>  &lt;</a:t>
            </a:r>
            <a:r>
              <a:rPr lang="en-US" sz="2800" dirty="0" err="1" smtClean="0">
                <a:solidFill>
                  <a:srgbClr val="92D050"/>
                </a:solidFill>
              </a:rPr>
              <a:t>dd</a:t>
            </a:r>
            <a:r>
              <a:rPr lang="en-US" sz="2800" dirty="0" smtClean="0">
                <a:solidFill>
                  <a:srgbClr val="92D050"/>
                </a:solidFill>
              </a:rPr>
              <a:t>&gt;Pretty animals&lt;/</a:t>
            </a:r>
            <a:r>
              <a:rPr lang="en-US" sz="2800" dirty="0" err="1">
                <a:solidFill>
                  <a:srgbClr val="92D050"/>
                </a:solidFill>
              </a:rPr>
              <a:t>dd</a:t>
            </a:r>
            <a:r>
              <a:rPr lang="en-US" sz="2800" dirty="0">
                <a:solidFill>
                  <a:srgbClr val="92D050"/>
                </a:solidFill>
              </a:rPr>
              <a:t>&gt;</a:t>
            </a:r>
            <a:br>
              <a:rPr lang="en-US" sz="2800" dirty="0">
                <a:solidFill>
                  <a:srgbClr val="92D050"/>
                </a:solidFill>
              </a:rPr>
            </a:br>
            <a:r>
              <a:rPr lang="en-US" sz="2800" dirty="0">
                <a:solidFill>
                  <a:srgbClr val="92D050"/>
                </a:solidFill>
              </a:rPr>
              <a:t>  &lt;</a:t>
            </a:r>
            <a:r>
              <a:rPr lang="en-US" sz="2800" dirty="0" err="1" smtClean="0">
                <a:solidFill>
                  <a:srgbClr val="92D050"/>
                </a:solidFill>
              </a:rPr>
              <a:t>dt</a:t>
            </a:r>
            <a:r>
              <a:rPr lang="en-US" sz="2800" dirty="0" smtClean="0">
                <a:solidFill>
                  <a:srgbClr val="92D050"/>
                </a:solidFill>
              </a:rPr>
              <a:t>&gt;Turtle&lt;/</a:t>
            </a:r>
            <a:r>
              <a:rPr lang="en-US" sz="2800" dirty="0" err="1">
                <a:solidFill>
                  <a:srgbClr val="92D050"/>
                </a:solidFill>
              </a:rPr>
              <a:t>dt</a:t>
            </a:r>
            <a:r>
              <a:rPr lang="en-US" sz="2800" dirty="0">
                <a:solidFill>
                  <a:srgbClr val="92D050"/>
                </a:solidFill>
              </a:rPr>
              <a:t>&gt;</a:t>
            </a:r>
            <a:br>
              <a:rPr lang="en-US" sz="2800" dirty="0">
                <a:solidFill>
                  <a:srgbClr val="92D050"/>
                </a:solidFill>
              </a:rPr>
            </a:br>
            <a:r>
              <a:rPr lang="en-US" sz="2800" dirty="0">
                <a:solidFill>
                  <a:srgbClr val="92D050"/>
                </a:solidFill>
              </a:rPr>
              <a:t>  &lt;</a:t>
            </a:r>
            <a:r>
              <a:rPr lang="en-US" sz="2800" dirty="0" err="1" smtClean="0">
                <a:solidFill>
                  <a:srgbClr val="92D050"/>
                </a:solidFill>
              </a:rPr>
              <a:t>dd</a:t>
            </a:r>
            <a:r>
              <a:rPr lang="en-US" sz="2800" smtClean="0">
                <a:solidFill>
                  <a:srgbClr val="92D050"/>
                </a:solidFill>
              </a:rPr>
              <a:t>&gt;cute </a:t>
            </a:r>
            <a:r>
              <a:rPr lang="en-US" sz="2800" smtClean="0">
                <a:solidFill>
                  <a:srgbClr val="92D050"/>
                </a:solidFill>
                <a:sym typeface="Wingdings" pitchFamily="2" charset="2"/>
              </a:rPr>
              <a:t> </a:t>
            </a:r>
            <a:r>
              <a:rPr lang="en-US" sz="2800" smtClean="0">
                <a:solidFill>
                  <a:srgbClr val="92D050"/>
                </a:solidFill>
              </a:rPr>
              <a:t>&lt;/</a:t>
            </a:r>
            <a:r>
              <a:rPr lang="en-US" sz="2800" dirty="0" err="1" smtClean="0">
                <a:solidFill>
                  <a:srgbClr val="92D050"/>
                </a:solidFill>
              </a:rPr>
              <a:t>dd</a:t>
            </a:r>
            <a:r>
              <a:rPr lang="en-US" sz="2800" dirty="0">
                <a:solidFill>
                  <a:srgbClr val="92D050"/>
                </a:solidFill>
              </a:rPr>
              <a:t>&gt;</a:t>
            </a:r>
            <a:br>
              <a:rPr lang="en-US" sz="2800" dirty="0">
                <a:solidFill>
                  <a:srgbClr val="92D050"/>
                </a:solidFill>
              </a:rPr>
            </a:br>
            <a:r>
              <a:rPr lang="en-US" sz="2800" dirty="0">
                <a:solidFill>
                  <a:srgbClr val="92D050"/>
                </a:solidFill>
              </a:rPr>
              <a:t>&lt;/dl</a:t>
            </a:r>
            <a:r>
              <a:rPr lang="en-US" sz="2800" dirty="0" smtClean="0">
                <a:solidFill>
                  <a:srgbClr val="92D050"/>
                </a:solidFill>
              </a:rPr>
              <a:t>&gt;</a:t>
            </a:r>
            <a:endParaRPr lang="en-US" sz="2800" dirty="0">
              <a:solidFill>
                <a:srgbClr val="92D050"/>
              </a:solidFill>
            </a:endParaRPr>
          </a:p>
          <a:p>
            <a:r>
              <a:rPr lang="en-US" sz="2800" dirty="0"/>
              <a:t/>
            </a:r>
            <a:br>
              <a:rPr lang="en-US" sz="2800" dirty="0"/>
            </a:br>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881805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67371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7892138" cy="733230"/>
          </a:xfrm>
          <a:prstGeom prst="rect">
            <a:avLst/>
          </a:prstGeom>
          <a:noFill/>
          <a:ln>
            <a:noFill/>
          </a:ln>
        </p:spPr>
        <p:txBody>
          <a:bodyPr spcFirstLastPara="1" wrap="square" lIns="91425" tIns="91425" rIns="91425" bIns="91425" anchor="t" anchorCtr="0">
            <a:noAutofit/>
          </a:bodyPr>
          <a:lstStyle/>
          <a:p>
            <a:r>
              <a:rPr lang="en-US" sz="2000" b="1" dirty="0">
                <a:solidFill>
                  <a:schemeClr val="tx1"/>
                </a:solidFill>
                <a:latin typeface="Raleway SemiBold"/>
                <a:ea typeface="Raleway SemiBold"/>
                <a:cs typeface="Raleway SemiBold"/>
                <a:sym typeface="Raleway SemiBold"/>
              </a:rPr>
              <a:t>This tag </a:t>
            </a:r>
            <a:r>
              <a:rPr lang="en-US" sz="2000" b="1" dirty="0" smtClean="0">
                <a:solidFill>
                  <a:schemeClr val="tx1"/>
                </a:solidFill>
                <a:latin typeface="Raleway SemiBold"/>
                <a:ea typeface="Raleway SemiBold"/>
                <a:cs typeface="Raleway SemiBold"/>
                <a:sym typeface="Raleway SemiBold"/>
              </a:rPr>
              <a:t>creates an HTML table.</a:t>
            </a:r>
            <a:endParaRPr lang="en-US" sz="2000" b="1" dirty="0">
              <a:solidFill>
                <a:schemeClr val="tx1"/>
              </a:solidFill>
              <a:latin typeface="Raleway SemiBold"/>
              <a:ea typeface="Raleway SemiBold"/>
              <a:cs typeface="Raleway SemiBold"/>
              <a:sym typeface="Raleway SemiBold"/>
            </a:endParaRPr>
          </a:p>
          <a:p>
            <a:pPr lvl="0" rtl="0">
              <a:spcBef>
                <a:spcPts val="0"/>
              </a:spcBef>
              <a:spcAft>
                <a:spcPts val="0"/>
              </a:spcAft>
            </a:pPr>
            <a:endParaRPr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146620" y="69566"/>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Tables</a:t>
            </a:r>
            <a:endParaRPr lang="en-US" sz="3200" dirty="0"/>
          </a:p>
        </p:txBody>
      </p:sp>
      <p:sp>
        <p:nvSpPr>
          <p:cNvPr id="5" name="Google Shape;131;p20"/>
          <p:cNvSpPr txBox="1"/>
          <p:nvPr/>
        </p:nvSpPr>
        <p:spPr>
          <a:xfrm>
            <a:off x="255572" y="1052753"/>
            <a:ext cx="4124960" cy="3922772"/>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400" dirty="0">
                <a:solidFill>
                  <a:srgbClr val="92D050"/>
                </a:solidFill>
              </a:rPr>
              <a:t>&lt;table&gt;</a:t>
            </a:r>
            <a:br>
              <a:rPr lang="en-US" sz="2400" dirty="0">
                <a:solidFill>
                  <a:srgbClr val="92D050"/>
                </a:solidFill>
              </a:rPr>
            </a:br>
            <a:r>
              <a:rPr lang="en-US" sz="2400" dirty="0">
                <a:solidFill>
                  <a:srgbClr val="92D050"/>
                </a:solidFill>
              </a:rPr>
              <a:t>  &lt;</a:t>
            </a:r>
            <a:r>
              <a:rPr lang="en-US" sz="2400" dirty="0" err="1" smtClean="0">
                <a:solidFill>
                  <a:srgbClr val="92D050"/>
                </a:solidFill>
              </a:rPr>
              <a:t>thead</a:t>
            </a:r>
            <a:r>
              <a:rPr lang="en-US" sz="2400" dirty="0" smtClean="0">
                <a:solidFill>
                  <a:srgbClr val="92D050"/>
                </a:solidFill>
              </a:rPr>
              <a:t>&gt;</a:t>
            </a:r>
            <a:r>
              <a:rPr lang="en-US" sz="2400" dirty="0">
                <a:solidFill>
                  <a:srgbClr val="92D050"/>
                </a:solidFill>
              </a:rPr>
              <a:t/>
            </a:r>
            <a:br>
              <a:rPr lang="en-US" sz="2400" dirty="0">
                <a:solidFill>
                  <a:srgbClr val="92D050"/>
                </a:solidFill>
              </a:rPr>
            </a:br>
            <a:r>
              <a:rPr lang="en-US" sz="2400" dirty="0">
                <a:solidFill>
                  <a:srgbClr val="92D050"/>
                </a:solidFill>
              </a:rPr>
              <a:t>    &lt;</a:t>
            </a:r>
            <a:r>
              <a:rPr lang="en-US" sz="2400" dirty="0" err="1" smtClean="0">
                <a:solidFill>
                  <a:srgbClr val="92D050"/>
                </a:solidFill>
              </a:rPr>
              <a:t>th</a:t>
            </a:r>
            <a:r>
              <a:rPr lang="en-US" sz="2400" dirty="0" smtClean="0">
                <a:solidFill>
                  <a:srgbClr val="92D050"/>
                </a:solidFill>
              </a:rPr>
              <a:t>&gt;Pet&lt;/</a:t>
            </a:r>
            <a:r>
              <a:rPr lang="en-US" sz="2400" dirty="0" err="1">
                <a:solidFill>
                  <a:srgbClr val="92D050"/>
                </a:solidFill>
              </a:rPr>
              <a:t>th</a:t>
            </a:r>
            <a:r>
              <a:rPr lang="en-US" sz="2400" dirty="0">
                <a:solidFill>
                  <a:srgbClr val="92D050"/>
                </a:solidFill>
              </a:rPr>
              <a:t>&gt;</a:t>
            </a:r>
            <a:br>
              <a:rPr lang="en-US" sz="2400" dirty="0">
                <a:solidFill>
                  <a:srgbClr val="92D050"/>
                </a:solidFill>
              </a:rPr>
            </a:br>
            <a:r>
              <a:rPr lang="en-US" sz="2400" dirty="0">
                <a:solidFill>
                  <a:srgbClr val="92D050"/>
                </a:solidFill>
              </a:rPr>
              <a:t>    &lt;</a:t>
            </a:r>
            <a:r>
              <a:rPr lang="en-US" sz="2400" dirty="0" err="1" smtClean="0">
                <a:solidFill>
                  <a:srgbClr val="92D050"/>
                </a:solidFill>
              </a:rPr>
              <a:t>th</a:t>
            </a:r>
            <a:r>
              <a:rPr lang="en-US" sz="2400" dirty="0" smtClean="0">
                <a:solidFill>
                  <a:srgbClr val="92D050"/>
                </a:solidFill>
              </a:rPr>
              <a:t>&gt;Score&lt;/</a:t>
            </a:r>
            <a:r>
              <a:rPr lang="en-US" sz="2400" dirty="0" err="1">
                <a:solidFill>
                  <a:srgbClr val="92D050"/>
                </a:solidFill>
              </a:rPr>
              <a:t>th</a:t>
            </a:r>
            <a:r>
              <a:rPr lang="en-US" sz="2400" dirty="0">
                <a:solidFill>
                  <a:srgbClr val="92D050"/>
                </a:solidFill>
              </a:rPr>
              <a:t>&gt;</a:t>
            </a:r>
            <a:br>
              <a:rPr lang="en-US" sz="2400" dirty="0">
                <a:solidFill>
                  <a:srgbClr val="92D050"/>
                </a:solidFill>
              </a:rPr>
            </a:br>
            <a:r>
              <a:rPr lang="en-US" sz="2400" dirty="0">
                <a:solidFill>
                  <a:srgbClr val="92D050"/>
                </a:solidFill>
              </a:rPr>
              <a:t>  &lt;/</a:t>
            </a:r>
            <a:r>
              <a:rPr lang="en-US" sz="2400" dirty="0" err="1" smtClean="0">
                <a:solidFill>
                  <a:srgbClr val="92D050"/>
                </a:solidFill>
              </a:rPr>
              <a:t>thead</a:t>
            </a:r>
            <a:r>
              <a:rPr lang="en-US" sz="2400" dirty="0" smtClean="0">
                <a:solidFill>
                  <a:srgbClr val="92D050"/>
                </a:solidFill>
              </a:rPr>
              <a:t>&gt;</a:t>
            </a:r>
            <a:r>
              <a:rPr lang="en-US" sz="2400" dirty="0">
                <a:solidFill>
                  <a:srgbClr val="92D050"/>
                </a:solidFill>
              </a:rPr>
              <a:t/>
            </a:r>
            <a:br>
              <a:rPr lang="en-US" sz="2400" dirty="0">
                <a:solidFill>
                  <a:srgbClr val="92D050"/>
                </a:solidFill>
              </a:rPr>
            </a:br>
            <a:r>
              <a:rPr lang="en-US" sz="2400" dirty="0">
                <a:solidFill>
                  <a:srgbClr val="92D050"/>
                </a:solidFill>
              </a:rPr>
              <a:t>  &lt;</a:t>
            </a:r>
            <a:r>
              <a:rPr lang="en-US" sz="2400" dirty="0" err="1">
                <a:solidFill>
                  <a:srgbClr val="92D050"/>
                </a:solidFill>
              </a:rPr>
              <a:t>tr</a:t>
            </a:r>
            <a:r>
              <a:rPr lang="en-US" sz="2400" dirty="0">
                <a:solidFill>
                  <a:srgbClr val="92D050"/>
                </a:solidFill>
              </a:rPr>
              <a:t>&gt;</a:t>
            </a:r>
            <a:br>
              <a:rPr lang="en-US" sz="2400" dirty="0">
                <a:solidFill>
                  <a:srgbClr val="92D050"/>
                </a:solidFill>
              </a:rPr>
            </a:br>
            <a:r>
              <a:rPr lang="en-US" sz="2400" dirty="0">
                <a:solidFill>
                  <a:srgbClr val="92D050"/>
                </a:solidFill>
              </a:rPr>
              <a:t>    &lt;</a:t>
            </a:r>
            <a:r>
              <a:rPr lang="en-US" sz="2400" dirty="0" smtClean="0">
                <a:solidFill>
                  <a:srgbClr val="92D050"/>
                </a:solidFill>
              </a:rPr>
              <a:t>td&gt;Bird&lt;/</a:t>
            </a:r>
            <a:r>
              <a:rPr lang="en-US" sz="2400" dirty="0">
                <a:solidFill>
                  <a:srgbClr val="92D050"/>
                </a:solidFill>
              </a:rPr>
              <a:t>td&gt;</a:t>
            </a:r>
            <a:br>
              <a:rPr lang="en-US" sz="2400" dirty="0">
                <a:solidFill>
                  <a:srgbClr val="92D050"/>
                </a:solidFill>
              </a:rPr>
            </a:br>
            <a:r>
              <a:rPr lang="en-US" sz="2400" dirty="0">
                <a:solidFill>
                  <a:srgbClr val="92D050"/>
                </a:solidFill>
              </a:rPr>
              <a:t>    &lt;</a:t>
            </a:r>
            <a:r>
              <a:rPr lang="en-US" sz="2400" dirty="0" smtClean="0">
                <a:solidFill>
                  <a:srgbClr val="92D050"/>
                </a:solidFill>
              </a:rPr>
              <a:t>td&gt;100</a:t>
            </a:r>
            <a:r>
              <a:rPr lang="en-US" sz="2400" dirty="0">
                <a:solidFill>
                  <a:srgbClr val="92D050"/>
                </a:solidFill>
              </a:rPr>
              <a:t>&lt;/td&gt;</a:t>
            </a:r>
            <a:br>
              <a:rPr lang="en-US" sz="2400" dirty="0">
                <a:solidFill>
                  <a:srgbClr val="92D050"/>
                </a:solidFill>
              </a:rPr>
            </a:br>
            <a:r>
              <a:rPr lang="en-US" sz="2400" dirty="0">
                <a:solidFill>
                  <a:srgbClr val="92D050"/>
                </a:solidFill>
              </a:rPr>
              <a:t>  &lt;/</a:t>
            </a:r>
            <a:r>
              <a:rPr lang="en-US" sz="2400" dirty="0" err="1">
                <a:solidFill>
                  <a:srgbClr val="92D050"/>
                </a:solidFill>
              </a:rPr>
              <a:t>tr</a:t>
            </a:r>
            <a:r>
              <a:rPr lang="en-US" sz="2400" dirty="0">
                <a:solidFill>
                  <a:srgbClr val="92D050"/>
                </a:solidFill>
              </a:rPr>
              <a:t>&gt;</a:t>
            </a:r>
            <a:br>
              <a:rPr lang="en-US" sz="2400" dirty="0">
                <a:solidFill>
                  <a:srgbClr val="92D050"/>
                </a:solidFill>
              </a:rPr>
            </a:br>
            <a:r>
              <a:rPr lang="en-US" sz="2400" dirty="0">
                <a:solidFill>
                  <a:srgbClr val="92D050"/>
                </a:solidFill>
              </a:rPr>
              <a:t>&lt;/</a:t>
            </a:r>
            <a:r>
              <a:rPr lang="en-US" sz="2400" dirty="0" smtClean="0">
                <a:solidFill>
                  <a:srgbClr val="92D050"/>
                </a:solidFill>
              </a:rPr>
              <a:t>table&gt;</a:t>
            </a:r>
            <a:endParaRPr sz="24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789971" y="477673"/>
            <a:ext cx="3738017" cy="342739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Tags:</a:t>
            </a:r>
          </a:p>
          <a:p>
            <a:pPr lvl="0" rtl="0">
              <a:spcBef>
                <a:spcPts val="0"/>
              </a:spcBef>
              <a:spcAft>
                <a:spcPts val="0"/>
              </a:spcAft>
            </a:pPr>
            <a:r>
              <a:rPr lang="en-US" sz="2400" b="1" dirty="0">
                <a:solidFill>
                  <a:schemeClr val="tx1"/>
                </a:solidFill>
                <a:latin typeface="Raleway SemiBold"/>
                <a:ea typeface="Raleway SemiBold"/>
                <a:cs typeface="Raleway SemiBold"/>
                <a:sym typeface="Raleway SemiBold"/>
              </a:rPr>
              <a:t>c</a:t>
            </a:r>
            <a:r>
              <a:rPr lang="en-US" sz="2400" b="1" dirty="0" smtClean="0">
                <a:solidFill>
                  <a:schemeClr val="tx1"/>
                </a:solidFill>
                <a:latin typeface="Raleway SemiBold"/>
                <a:ea typeface="Raleway SemiBold"/>
                <a:cs typeface="Raleway SemiBold"/>
                <a:sym typeface="Raleway SemiBold"/>
              </a:rPr>
              <a:t>aption</a:t>
            </a:r>
          </a:p>
          <a:p>
            <a:pPr lvl="0" rtl="0">
              <a:spcBef>
                <a:spcPts val="0"/>
              </a:spcBef>
              <a:spcAft>
                <a:spcPts val="0"/>
              </a:spcAft>
            </a:pPr>
            <a:r>
              <a:rPr lang="en-US" sz="2400" b="1" dirty="0" err="1" smtClean="0">
                <a:solidFill>
                  <a:schemeClr val="tx1"/>
                </a:solidFill>
                <a:latin typeface="Raleway SemiBold"/>
                <a:ea typeface="Raleway SemiBold"/>
                <a:cs typeface="Raleway SemiBold"/>
                <a:sym typeface="Raleway SemiBold"/>
              </a:rPr>
              <a:t>tbody</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  </a:t>
            </a:r>
            <a:r>
              <a:rPr lang="en-US" sz="2400" b="1" dirty="0" err="1" smtClean="0">
                <a:solidFill>
                  <a:schemeClr val="tx1"/>
                </a:solidFill>
                <a:latin typeface="Raleway SemiBold"/>
                <a:ea typeface="Raleway SemiBold"/>
                <a:cs typeface="Raleway SemiBold"/>
                <a:sym typeface="Raleway SemiBold"/>
              </a:rPr>
              <a:t>tr</a:t>
            </a:r>
            <a:endParaRPr lang="en-US" sz="2400" b="1" dirty="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    td</a:t>
            </a:r>
          </a:p>
          <a:p>
            <a:pPr lvl="0" rtl="0">
              <a:spcBef>
                <a:spcPts val="0"/>
              </a:spcBef>
              <a:spcAft>
                <a:spcPts val="0"/>
              </a:spcAft>
            </a:pPr>
            <a:r>
              <a:rPr lang="en-US" sz="2400" b="1" dirty="0" err="1" smtClean="0">
                <a:solidFill>
                  <a:schemeClr val="tx1"/>
                </a:solidFill>
                <a:latin typeface="Raleway SemiBold"/>
                <a:ea typeface="Raleway SemiBold"/>
                <a:cs typeface="Raleway SemiBold"/>
                <a:sym typeface="Raleway SemiBold"/>
              </a:rPr>
              <a:t>thead</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a:solidFill>
                  <a:schemeClr val="tx1"/>
                </a:solidFill>
                <a:latin typeface="Raleway SemiBold"/>
                <a:ea typeface="Raleway SemiBold"/>
                <a:cs typeface="Raleway SemiBold"/>
                <a:sym typeface="Raleway SemiBold"/>
              </a:rPr>
              <a:t> </a:t>
            </a:r>
            <a:r>
              <a:rPr lang="en-US" sz="2400" b="1" dirty="0" smtClean="0">
                <a:solidFill>
                  <a:schemeClr val="tx1"/>
                </a:solidFill>
                <a:latin typeface="Raleway SemiBold"/>
                <a:ea typeface="Raleway SemiBold"/>
                <a:cs typeface="Raleway SemiBold"/>
                <a:sym typeface="Raleway SemiBold"/>
              </a:rPr>
              <a:t>    </a:t>
            </a:r>
            <a:r>
              <a:rPr lang="en-US" sz="2400" b="1" dirty="0" err="1" smtClean="0">
                <a:solidFill>
                  <a:schemeClr val="tx1"/>
                </a:solidFill>
                <a:latin typeface="Raleway SemiBold"/>
                <a:ea typeface="Raleway SemiBold"/>
                <a:cs typeface="Raleway SemiBold"/>
                <a:sym typeface="Raleway SemiBold"/>
              </a:rPr>
              <a:t>th</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err="1" smtClean="0">
                <a:solidFill>
                  <a:schemeClr val="tx1"/>
                </a:solidFill>
                <a:latin typeface="Raleway SemiBold"/>
                <a:ea typeface="Raleway SemiBold"/>
                <a:cs typeface="Raleway SemiBold"/>
                <a:sym typeface="Raleway SemiBold"/>
              </a:rPr>
              <a:t>tfoot</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endParaRPr lang="en-US" sz="2400" b="1" dirty="0" smtClean="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36467058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4271827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7892138" cy="733230"/>
          </a:xfrm>
          <a:prstGeom prst="rect">
            <a:avLst/>
          </a:prstGeom>
          <a:noFill/>
          <a:ln>
            <a:noFill/>
          </a:ln>
        </p:spPr>
        <p:txBody>
          <a:bodyPr spcFirstLastPara="1" wrap="square" lIns="91425" tIns="91425" rIns="91425" bIns="91425" anchor="t" anchorCtr="0">
            <a:noAutofit/>
          </a:bodyPr>
          <a:lstStyle/>
          <a:p>
            <a:r>
              <a:rPr lang="en-US" sz="2000" b="1" dirty="0">
                <a:solidFill>
                  <a:schemeClr val="tx1"/>
                </a:solidFill>
                <a:latin typeface="Raleway SemiBold"/>
                <a:ea typeface="Raleway SemiBold"/>
                <a:cs typeface="Raleway SemiBold"/>
                <a:sym typeface="Raleway SemiBold"/>
              </a:rPr>
              <a:t>This tag </a:t>
            </a:r>
            <a:r>
              <a:rPr lang="en-US" sz="2000" b="1" dirty="0" smtClean="0">
                <a:solidFill>
                  <a:schemeClr val="tx1"/>
                </a:solidFill>
                <a:latin typeface="Raleway SemiBold"/>
                <a:ea typeface="Raleway SemiBold"/>
                <a:cs typeface="Raleway SemiBold"/>
                <a:sym typeface="Raleway SemiBold"/>
              </a:rPr>
              <a:t>creates an HTML table.</a:t>
            </a:r>
            <a:endParaRPr lang="en-US" sz="2000" b="1" dirty="0">
              <a:solidFill>
                <a:schemeClr val="tx1"/>
              </a:solidFill>
              <a:latin typeface="Raleway SemiBold"/>
              <a:ea typeface="Raleway SemiBold"/>
              <a:cs typeface="Raleway SemiBold"/>
              <a:sym typeface="Raleway SemiBold"/>
            </a:endParaRPr>
          </a:p>
          <a:p>
            <a:pPr lvl="0" rtl="0">
              <a:spcBef>
                <a:spcPts val="0"/>
              </a:spcBef>
              <a:spcAft>
                <a:spcPts val="0"/>
              </a:spcAft>
            </a:pPr>
            <a:endParaRPr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146620" y="69566"/>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Form</a:t>
            </a:r>
            <a:endParaRPr lang="en-US" sz="3200" dirty="0"/>
          </a:p>
        </p:txBody>
      </p:sp>
      <p:sp>
        <p:nvSpPr>
          <p:cNvPr id="5" name="Google Shape;131;p20"/>
          <p:cNvSpPr txBox="1"/>
          <p:nvPr/>
        </p:nvSpPr>
        <p:spPr>
          <a:xfrm>
            <a:off x="255572" y="1052753"/>
            <a:ext cx="4124960" cy="3922772"/>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000" dirty="0">
                <a:solidFill>
                  <a:srgbClr val="92D050"/>
                </a:solidFill>
              </a:rPr>
              <a:t>&lt;</a:t>
            </a:r>
            <a:r>
              <a:rPr lang="en-US" sz="2000" dirty="0" smtClean="0">
                <a:solidFill>
                  <a:srgbClr val="92D050"/>
                </a:solidFill>
              </a:rPr>
              <a:t>form&gt;</a:t>
            </a:r>
            <a:r>
              <a:rPr lang="en-US" sz="2000" dirty="0">
                <a:solidFill>
                  <a:srgbClr val="92D050"/>
                </a:solidFill>
              </a:rPr>
              <a:t/>
            </a:r>
            <a:br>
              <a:rPr lang="en-US" sz="2000" dirty="0">
                <a:solidFill>
                  <a:srgbClr val="92D050"/>
                </a:solidFill>
              </a:rPr>
            </a:br>
            <a:r>
              <a:rPr lang="en-US" sz="2000" dirty="0">
                <a:solidFill>
                  <a:srgbClr val="92D050"/>
                </a:solidFill>
              </a:rPr>
              <a:t>  &lt;label for</a:t>
            </a:r>
            <a:r>
              <a:rPr lang="en-US" sz="2000" dirty="0" smtClean="0">
                <a:solidFill>
                  <a:srgbClr val="92D050"/>
                </a:solidFill>
              </a:rPr>
              <a:t>=“pet"&gt;Pet:&lt;/</a:t>
            </a:r>
            <a:r>
              <a:rPr lang="en-US" sz="2000" dirty="0">
                <a:solidFill>
                  <a:srgbClr val="92D050"/>
                </a:solidFill>
              </a:rPr>
              <a:t>label&gt;</a:t>
            </a:r>
            <a:br>
              <a:rPr lang="en-US" sz="2000" dirty="0">
                <a:solidFill>
                  <a:srgbClr val="92D050"/>
                </a:solidFill>
              </a:rPr>
            </a:br>
            <a:r>
              <a:rPr lang="en-US" sz="2000" dirty="0">
                <a:solidFill>
                  <a:srgbClr val="92D050"/>
                </a:solidFill>
              </a:rPr>
              <a:t>  &lt;input type="text" id</a:t>
            </a:r>
            <a:r>
              <a:rPr lang="en-US" sz="2000" dirty="0" smtClean="0">
                <a:solidFill>
                  <a:srgbClr val="92D050"/>
                </a:solidFill>
              </a:rPr>
              <a:t>=“pet"</a:t>
            </a:r>
            <a:r>
              <a:rPr lang="en-US" sz="2000" dirty="0">
                <a:solidFill>
                  <a:srgbClr val="92D050"/>
                </a:solidFill>
              </a:rPr>
              <a:t> name</a:t>
            </a:r>
            <a:r>
              <a:rPr lang="en-US" sz="2000" dirty="0" smtClean="0">
                <a:solidFill>
                  <a:srgbClr val="92D050"/>
                </a:solidFill>
              </a:rPr>
              <a:t>=“pet"&gt;&lt;</a:t>
            </a:r>
            <a:r>
              <a:rPr lang="en-US" sz="2000" dirty="0" err="1">
                <a:solidFill>
                  <a:srgbClr val="92D050"/>
                </a:solidFill>
              </a:rPr>
              <a:t>br</a:t>
            </a:r>
            <a:r>
              <a:rPr lang="en-US" sz="2000" dirty="0">
                <a:solidFill>
                  <a:srgbClr val="92D050"/>
                </a:solidFill>
              </a:rPr>
              <a:t>&gt;&lt;</a:t>
            </a:r>
            <a:r>
              <a:rPr lang="en-US" sz="2000" dirty="0" err="1">
                <a:solidFill>
                  <a:srgbClr val="92D050"/>
                </a:solidFill>
              </a:rPr>
              <a:t>br</a:t>
            </a:r>
            <a:r>
              <a:rPr lang="en-US" sz="2000" dirty="0">
                <a:solidFill>
                  <a:srgbClr val="92D050"/>
                </a:solidFill>
              </a:rPr>
              <a:t>&gt;</a:t>
            </a:r>
            <a:br>
              <a:rPr lang="en-US" sz="2000" dirty="0">
                <a:solidFill>
                  <a:srgbClr val="92D050"/>
                </a:solidFill>
              </a:rPr>
            </a:br>
            <a:r>
              <a:rPr lang="en-US" sz="2000" dirty="0">
                <a:solidFill>
                  <a:srgbClr val="92D050"/>
                </a:solidFill>
              </a:rPr>
              <a:t>  &lt;label for</a:t>
            </a:r>
            <a:r>
              <a:rPr lang="en-US" sz="2000" dirty="0" smtClean="0">
                <a:solidFill>
                  <a:srgbClr val="92D050"/>
                </a:solidFill>
              </a:rPr>
              <a:t>=“name"&gt;Name</a:t>
            </a:r>
            <a:r>
              <a:rPr lang="en-US" sz="2000" dirty="0">
                <a:solidFill>
                  <a:srgbClr val="92D050"/>
                </a:solidFill>
              </a:rPr>
              <a:t>:&lt;/label&gt;</a:t>
            </a:r>
            <a:br>
              <a:rPr lang="en-US" sz="2000" dirty="0">
                <a:solidFill>
                  <a:srgbClr val="92D050"/>
                </a:solidFill>
              </a:rPr>
            </a:br>
            <a:r>
              <a:rPr lang="en-US" sz="2000" dirty="0">
                <a:solidFill>
                  <a:srgbClr val="92D050"/>
                </a:solidFill>
              </a:rPr>
              <a:t>  &lt;input type="text" id</a:t>
            </a:r>
            <a:r>
              <a:rPr lang="en-US" sz="2000" dirty="0" smtClean="0">
                <a:solidFill>
                  <a:srgbClr val="92D050"/>
                </a:solidFill>
              </a:rPr>
              <a:t>="name</a:t>
            </a:r>
            <a:r>
              <a:rPr lang="en-US" sz="2000" dirty="0">
                <a:solidFill>
                  <a:srgbClr val="92D050"/>
                </a:solidFill>
              </a:rPr>
              <a:t>" name</a:t>
            </a:r>
            <a:r>
              <a:rPr lang="en-US" sz="2000" dirty="0" smtClean="0">
                <a:solidFill>
                  <a:srgbClr val="92D050"/>
                </a:solidFill>
              </a:rPr>
              <a:t>="name</a:t>
            </a:r>
            <a:r>
              <a:rPr lang="en-US" sz="2000" dirty="0">
                <a:solidFill>
                  <a:srgbClr val="92D050"/>
                </a:solidFill>
              </a:rPr>
              <a:t>"&gt;&lt;</a:t>
            </a:r>
            <a:r>
              <a:rPr lang="en-US" sz="2000" dirty="0" err="1">
                <a:solidFill>
                  <a:srgbClr val="92D050"/>
                </a:solidFill>
              </a:rPr>
              <a:t>br</a:t>
            </a:r>
            <a:r>
              <a:rPr lang="en-US" sz="2000" dirty="0">
                <a:solidFill>
                  <a:srgbClr val="92D050"/>
                </a:solidFill>
              </a:rPr>
              <a:t>&gt;&lt;</a:t>
            </a:r>
            <a:r>
              <a:rPr lang="en-US" sz="2000" dirty="0" err="1">
                <a:solidFill>
                  <a:srgbClr val="92D050"/>
                </a:solidFill>
              </a:rPr>
              <a:t>br</a:t>
            </a:r>
            <a:r>
              <a:rPr lang="en-US" sz="2000" dirty="0">
                <a:solidFill>
                  <a:srgbClr val="92D050"/>
                </a:solidFill>
              </a:rPr>
              <a:t>&gt;</a:t>
            </a:r>
            <a:br>
              <a:rPr lang="en-US" sz="2000" dirty="0">
                <a:solidFill>
                  <a:srgbClr val="92D050"/>
                </a:solidFill>
              </a:rPr>
            </a:br>
            <a:r>
              <a:rPr lang="en-US" sz="2000" dirty="0">
                <a:solidFill>
                  <a:srgbClr val="92D050"/>
                </a:solidFill>
              </a:rPr>
              <a:t>  &lt;input type="submit" value="Submit"&gt;</a:t>
            </a:r>
            <a:br>
              <a:rPr lang="en-US" sz="2000" dirty="0">
                <a:solidFill>
                  <a:srgbClr val="92D050"/>
                </a:solidFill>
              </a:rPr>
            </a:br>
            <a:r>
              <a:rPr lang="en-US" sz="2000" dirty="0">
                <a:solidFill>
                  <a:srgbClr val="92D050"/>
                </a:solidFill>
              </a:rPr>
              <a:t>&lt;/form&gt;</a:t>
            </a:r>
            <a:endParaRPr sz="20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830915" y="1651401"/>
            <a:ext cx="3738017" cy="227917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Name= text</a:t>
            </a:r>
          </a:p>
          <a:p>
            <a:pPr marL="457200" lvl="0" indent="-457200">
              <a:buFont typeface="+mj-lt"/>
              <a:buAutoNum type="arabicPeriod"/>
            </a:pPr>
            <a:r>
              <a:rPr lang="en-US" sz="2400" b="1" dirty="0" smtClean="0">
                <a:solidFill>
                  <a:schemeClr val="tx1"/>
                </a:solidFill>
                <a:latin typeface="Raleway SemiBold"/>
                <a:ea typeface="Raleway SemiBold"/>
                <a:cs typeface="Raleway SemiBold"/>
                <a:sym typeface="Raleway SemiBold"/>
              </a:rPr>
              <a:t>Accept-charset= </a:t>
            </a:r>
            <a:r>
              <a:rPr lang="en-US" sz="2400" i="1" dirty="0" err="1" smtClean="0"/>
              <a:t>character_set</a:t>
            </a:r>
            <a:endParaRPr lang="en-US" sz="2400" i="1" dirty="0" smtClean="0"/>
          </a:p>
          <a:p>
            <a:pPr marL="457200" lvl="0" indent="-457200">
              <a:buFont typeface="+mj-lt"/>
              <a:buAutoNum type="arabicPeriod"/>
            </a:pPr>
            <a:r>
              <a:rPr lang="en-US" sz="2400" b="1" i="1" dirty="0" smtClean="0">
                <a:solidFill>
                  <a:schemeClr val="tx1"/>
                </a:solidFill>
                <a:latin typeface="Raleway SemiBold"/>
                <a:ea typeface="Raleway SemiBold"/>
                <a:cs typeface="Raleway SemiBold"/>
                <a:sym typeface="Raleway SemiBold"/>
              </a:rPr>
              <a:t>Name = ‘Text’</a:t>
            </a:r>
            <a:endParaRPr lang="en-US" sz="2400" b="1" dirty="0" smtClean="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1953657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4835045" cy="733230"/>
          </a:xfrm>
          <a:prstGeom prst="rect">
            <a:avLst/>
          </a:prstGeom>
          <a:solidFill>
            <a:schemeClr val="bg1"/>
          </a:solidFill>
          <a:ln>
            <a:noFill/>
          </a:ln>
        </p:spPr>
        <p:txBody>
          <a:bodyPr spcFirstLastPara="1" wrap="square" lIns="91425" tIns="91425" rIns="91425" bIns="91425" anchor="t" anchorCtr="0">
            <a:noAutofit/>
          </a:bodyPr>
          <a:lstStyle/>
          <a:p>
            <a:r>
              <a:rPr lang="en-US" sz="2000" b="1" dirty="0" smtClean="0">
                <a:solidFill>
                  <a:schemeClr val="tx1"/>
                </a:solidFill>
                <a:latin typeface="Raleway SemiBold"/>
                <a:ea typeface="Raleway SemiBold"/>
                <a:cs typeface="Raleway SemiBold"/>
                <a:sym typeface="Raleway SemiBold"/>
              </a:rPr>
              <a:t>Input:</a:t>
            </a:r>
          </a:p>
          <a:p>
            <a:endParaRPr lang="en-US"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64732" y="-12322"/>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Form tags</a:t>
            </a:r>
            <a:endParaRPr lang="en-US" sz="3200" dirty="0"/>
          </a:p>
        </p:txBody>
      </p:sp>
      <p:sp>
        <p:nvSpPr>
          <p:cNvPr id="6" name="Google Shape;131;p20"/>
          <p:cNvSpPr txBox="1"/>
          <p:nvPr/>
        </p:nvSpPr>
        <p:spPr>
          <a:xfrm>
            <a:off x="132741" y="1066402"/>
            <a:ext cx="4835044" cy="38740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Type= </a:t>
            </a:r>
          </a:p>
          <a:p>
            <a:pPr marL="457200" lvl="0" indent="-457200">
              <a:buFont typeface="Arial" pitchFamily="34" charset="0"/>
              <a:buChar char="•"/>
            </a:pPr>
            <a:r>
              <a:rPr lang="en-US" sz="2400" dirty="0" smtClean="0"/>
              <a:t>Button</a:t>
            </a:r>
          </a:p>
          <a:p>
            <a:pPr marL="457200" lvl="0" indent="-457200">
              <a:buFont typeface="Arial" pitchFamily="34" charset="0"/>
              <a:buChar char="•"/>
            </a:pPr>
            <a:r>
              <a:rPr lang="en-US" sz="2400" dirty="0" smtClean="0"/>
              <a:t>checkbox</a:t>
            </a:r>
          </a:p>
          <a:p>
            <a:pPr marL="457200" lvl="0" indent="-457200">
              <a:buFont typeface="Arial" pitchFamily="34" charset="0"/>
              <a:buChar char="•"/>
            </a:pPr>
            <a:r>
              <a:rPr lang="en-US" sz="2400" dirty="0" smtClean="0"/>
              <a:t>Date</a:t>
            </a:r>
          </a:p>
          <a:p>
            <a:pPr marL="457200" lvl="0" indent="-457200">
              <a:buFont typeface="Arial" pitchFamily="34" charset="0"/>
              <a:buChar char="•"/>
            </a:pPr>
            <a:r>
              <a:rPr lang="en-US" sz="2400" dirty="0" smtClean="0"/>
              <a:t>Email</a:t>
            </a:r>
          </a:p>
          <a:p>
            <a:pPr marL="457200" lvl="0" indent="-457200">
              <a:buFont typeface="Arial" pitchFamily="34" charset="0"/>
              <a:buChar char="•"/>
            </a:pPr>
            <a:r>
              <a:rPr lang="en-US" sz="2400" dirty="0" smtClean="0"/>
              <a:t>file</a:t>
            </a:r>
          </a:p>
          <a:p>
            <a:pPr marL="457200" lvl="0" indent="-457200">
              <a:buFont typeface="Arial" pitchFamily="34" charset="0"/>
              <a:buChar char="•"/>
            </a:pPr>
            <a:r>
              <a:rPr lang="en-US" sz="2400" dirty="0" smtClean="0"/>
              <a:t>Number</a:t>
            </a:r>
          </a:p>
          <a:p>
            <a:pPr marL="457200" lvl="0" indent="-457200">
              <a:buFont typeface="Arial" pitchFamily="34" charset="0"/>
              <a:buChar char="•"/>
            </a:pPr>
            <a:r>
              <a:rPr lang="en-US" sz="2400" dirty="0" smtClean="0"/>
              <a:t>Password</a:t>
            </a:r>
          </a:p>
          <a:p>
            <a:pPr marL="457200" lvl="0" indent="-457200">
              <a:buFont typeface="Arial" pitchFamily="34" charset="0"/>
              <a:buChar char="•"/>
            </a:pPr>
            <a:r>
              <a:rPr lang="en-US" sz="2400" dirty="0" smtClean="0"/>
              <a:t>Radio</a:t>
            </a:r>
            <a:endParaRPr lang="en-US" sz="2400" b="1" dirty="0" smtClean="0">
              <a:solidFill>
                <a:schemeClr val="tx1"/>
              </a:solidFill>
              <a:latin typeface="Raleway SemiBold"/>
              <a:ea typeface="Raleway SemiBold"/>
              <a:cs typeface="Raleway SemiBold"/>
              <a:sym typeface="Raleway SemiBold"/>
            </a:endParaRPr>
          </a:p>
        </p:txBody>
      </p:sp>
      <p:sp>
        <p:nvSpPr>
          <p:cNvPr id="7" name="Google Shape;131;p20"/>
          <p:cNvSpPr txBox="1"/>
          <p:nvPr/>
        </p:nvSpPr>
        <p:spPr>
          <a:xfrm>
            <a:off x="2081762" y="1228158"/>
            <a:ext cx="3738017" cy="229296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marL="457200" lvl="0" indent="-457200">
              <a:buFont typeface="Arial" pitchFamily="34" charset="0"/>
              <a:buChar char="•"/>
            </a:pPr>
            <a:r>
              <a:rPr lang="en-US" sz="2400" dirty="0" smtClean="0">
                <a:solidFill>
                  <a:schemeClr val="tx1"/>
                </a:solidFill>
              </a:rPr>
              <a:t>Range</a:t>
            </a:r>
          </a:p>
          <a:p>
            <a:pPr marL="457200" lvl="0" indent="-457200">
              <a:buFont typeface="Arial" pitchFamily="34" charset="0"/>
              <a:buChar char="•"/>
            </a:pPr>
            <a:r>
              <a:rPr lang="en-US" sz="2400" dirty="0" smtClean="0">
                <a:solidFill>
                  <a:schemeClr val="tx1"/>
                </a:solidFill>
              </a:rPr>
              <a:t>Reset</a:t>
            </a:r>
          </a:p>
          <a:p>
            <a:pPr marL="457200" lvl="0" indent="-457200">
              <a:buFont typeface="Arial" pitchFamily="34" charset="0"/>
              <a:buChar char="•"/>
            </a:pPr>
            <a:r>
              <a:rPr lang="en-US" sz="2400" dirty="0" smtClean="0">
                <a:solidFill>
                  <a:schemeClr val="tx1"/>
                </a:solidFill>
              </a:rPr>
              <a:t>Search</a:t>
            </a:r>
          </a:p>
          <a:p>
            <a:pPr marL="457200" lvl="0" indent="-457200">
              <a:buFont typeface="Arial" pitchFamily="34" charset="0"/>
              <a:buChar char="•"/>
            </a:pPr>
            <a:r>
              <a:rPr lang="en-US" sz="2400" dirty="0" smtClean="0">
                <a:solidFill>
                  <a:schemeClr val="tx1"/>
                </a:solidFill>
              </a:rPr>
              <a:t>Submit</a:t>
            </a:r>
          </a:p>
          <a:p>
            <a:pPr marL="457200" lvl="0" indent="-457200">
              <a:buFont typeface="Arial" pitchFamily="34" charset="0"/>
              <a:buChar char="•"/>
            </a:pPr>
            <a:r>
              <a:rPr lang="en-US" sz="2400" dirty="0" smtClean="0">
                <a:solidFill>
                  <a:schemeClr val="tx1"/>
                </a:solidFill>
              </a:rPr>
              <a:t>Tel</a:t>
            </a:r>
          </a:p>
          <a:p>
            <a:pPr marL="457200" lvl="0" indent="-457200">
              <a:buFont typeface="Arial" pitchFamily="34" charset="0"/>
              <a:buChar char="•"/>
            </a:pPr>
            <a:r>
              <a:rPr lang="en-US" sz="2400" dirty="0" smtClean="0">
                <a:solidFill>
                  <a:schemeClr val="tx1"/>
                </a:solidFill>
              </a:rPr>
              <a:t>text</a:t>
            </a:r>
            <a:endParaRPr lang="en-US" sz="2400" b="1" dirty="0" smtClean="0">
              <a:solidFill>
                <a:schemeClr val="tx1"/>
              </a:solidFill>
              <a:latin typeface="Raleway SemiBold"/>
              <a:ea typeface="Raleway SemiBold"/>
              <a:cs typeface="Raleway SemiBold"/>
              <a:sym typeface="Raleway SemiBold"/>
            </a:endParaRPr>
          </a:p>
        </p:txBody>
      </p:sp>
      <p:sp>
        <p:nvSpPr>
          <p:cNvPr id="8" name="Google Shape;131;p20"/>
          <p:cNvSpPr txBox="1"/>
          <p:nvPr/>
        </p:nvSpPr>
        <p:spPr>
          <a:xfrm>
            <a:off x="2081761" y="3521122"/>
            <a:ext cx="3738017" cy="141936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marL="457200" lvl="1" indent="-457200">
              <a:buFont typeface="+mj-lt"/>
              <a:buAutoNum type="arabicPeriod" startAt="2"/>
            </a:pPr>
            <a:r>
              <a:rPr lang="en-US" sz="2400" b="1" dirty="0" smtClean="0">
                <a:solidFill>
                  <a:schemeClr val="tx1"/>
                </a:solidFill>
                <a:latin typeface="Raleway SemiBold"/>
                <a:ea typeface="Raleway SemiBold"/>
                <a:cs typeface="Raleway SemiBold"/>
                <a:sym typeface="Raleway SemiBold"/>
              </a:rPr>
              <a:t>Value= default</a:t>
            </a:r>
          </a:p>
          <a:p>
            <a:pPr marL="457200" lvl="1" indent="-457200">
              <a:buFont typeface="+mj-lt"/>
              <a:buAutoNum type="arabicPeriod" startAt="2"/>
            </a:pPr>
            <a:r>
              <a:rPr lang="en-US" sz="2400" b="1" dirty="0" smtClean="0">
                <a:solidFill>
                  <a:schemeClr val="tx1"/>
                </a:solidFill>
                <a:latin typeface="Raleway SemiBold"/>
                <a:ea typeface="Raleway SemiBold"/>
                <a:cs typeface="Raleway SemiBold"/>
                <a:sym typeface="Raleway SemiBold"/>
              </a:rPr>
              <a:t>Name = ‘text’</a:t>
            </a:r>
          </a:p>
          <a:p>
            <a:pPr marL="457200" lvl="1" indent="-457200">
              <a:buFont typeface="+mj-lt"/>
              <a:buAutoNum type="arabicPeriod" startAt="2"/>
            </a:pPr>
            <a:r>
              <a:rPr lang="en-US" sz="2400" b="1" dirty="0" smtClean="0">
                <a:solidFill>
                  <a:schemeClr val="tx1"/>
                </a:solidFill>
                <a:latin typeface="Raleway SemiBold"/>
                <a:ea typeface="Raleway SemiBold"/>
                <a:cs typeface="Raleway SemiBold"/>
                <a:sym typeface="Raleway SemiBold"/>
              </a:rPr>
              <a:t>Required</a:t>
            </a:r>
          </a:p>
          <a:p>
            <a:pPr marL="457200" lvl="1" indent="-457200">
              <a:buFont typeface="+mj-lt"/>
              <a:buAutoNum type="arabicPeriod" startAt="2"/>
            </a:pPr>
            <a:endParaRPr lang="en-US" sz="2400" b="1" dirty="0" smtClean="0">
              <a:solidFill>
                <a:schemeClr val="tx1"/>
              </a:solidFill>
              <a:latin typeface="Raleway SemiBold"/>
              <a:ea typeface="Raleway SemiBold"/>
              <a:cs typeface="Raleway SemiBold"/>
              <a:sym typeface="Raleway SemiBold"/>
            </a:endParaRPr>
          </a:p>
        </p:txBody>
      </p:sp>
      <p:sp>
        <p:nvSpPr>
          <p:cNvPr id="9" name="Google Shape;131;p20"/>
          <p:cNvSpPr txBox="1"/>
          <p:nvPr/>
        </p:nvSpPr>
        <p:spPr>
          <a:xfrm>
            <a:off x="5191980" y="494928"/>
            <a:ext cx="3216503" cy="3312798"/>
          </a:xfrm>
          <a:prstGeom prst="rect">
            <a:avLst/>
          </a:prstGeom>
          <a:solidFill>
            <a:schemeClr val="bg1"/>
          </a:solidFill>
          <a:ln>
            <a:noFill/>
          </a:ln>
        </p:spPr>
        <p:txBody>
          <a:bodyPr spcFirstLastPara="1" wrap="square" lIns="91425" tIns="91425" rIns="91425" bIns="91425" anchor="t" anchorCtr="0">
            <a:noAutofit/>
          </a:bodyPr>
          <a:lstStyle/>
          <a:p>
            <a:r>
              <a:rPr lang="en-US" sz="2000" b="1" dirty="0" err="1" smtClean="0">
                <a:solidFill>
                  <a:schemeClr val="tx1"/>
                </a:solidFill>
                <a:latin typeface="Raleway SemiBold"/>
                <a:ea typeface="Raleway SemiBold"/>
                <a:cs typeface="Raleway SemiBold"/>
                <a:sym typeface="Raleway SemiBold"/>
              </a:rPr>
              <a:t>TextArea</a:t>
            </a:r>
            <a:r>
              <a:rPr lang="en-US" sz="2000" b="1" dirty="0" smtClean="0">
                <a:solidFill>
                  <a:schemeClr val="tx1"/>
                </a:solidFill>
                <a:latin typeface="Raleway SemiBold"/>
                <a:ea typeface="Raleway SemiBold"/>
                <a:cs typeface="Raleway SemiBold"/>
                <a:sym typeface="Raleway SemiBold"/>
              </a:rPr>
              <a:t>:</a:t>
            </a:r>
          </a:p>
          <a:p>
            <a:r>
              <a:rPr lang="en-US" sz="2000" b="1" dirty="0" smtClean="0">
                <a:solidFill>
                  <a:schemeClr val="tx1"/>
                </a:solidFill>
                <a:latin typeface="Raleway SemiBold"/>
                <a:ea typeface="Raleway SemiBold"/>
                <a:cs typeface="Raleway SemiBold"/>
                <a:sym typeface="Raleway SemiBold"/>
              </a:rPr>
              <a:t>Multi line text input</a:t>
            </a:r>
          </a:p>
          <a:p>
            <a:r>
              <a:rPr lang="en-US" sz="2000" b="1" dirty="0" smtClean="0">
                <a:solidFill>
                  <a:schemeClr val="tx1"/>
                </a:solidFill>
                <a:latin typeface="Raleway SemiBold"/>
                <a:ea typeface="Raleway SemiBold"/>
                <a:cs typeface="Raleway SemiBold"/>
                <a:sym typeface="Raleway SemiBold"/>
              </a:rPr>
              <a:t>Select:</a:t>
            </a:r>
          </a:p>
          <a:p>
            <a:r>
              <a:rPr lang="en-US" sz="2000" b="1" dirty="0" smtClean="0">
                <a:solidFill>
                  <a:schemeClr val="tx1"/>
                </a:solidFill>
                <a:latin typeface="Raleway SemiBold"/>
                <a:ea typeface="Raleway SemiBold"/>
                <a:cs typeface="Raleway SemiBold"/>
                <a:sym typeface="Raleway SemiBold"/>
              </a:rPr>
              <a:t>   selection in options</a:t>
            </a:r>
          </a:p>
          <a:p>
            <a:r>
              <a:rPr lang="en-US" sz="2000" b="1" dirty="0">
                <a:solidFill>
                  <a:schemeClr val="tx1"/>
                </a:solidFill>
                <a:latin typeface="Raleway SemiBold"/>
                <a:ea typeface="Raleway SemiBold"/>
                <a:cs typeface="Raleway SemiBold"/>
                <a:sym typeface="Raleway SemiBold"/>
              </a:rPr>
              <a:t> </a:t>
            </a:r>
            <a:r>
              <a:rPr lang="en-US" sz="2000" b="1" dirty="0" smtClean="0">
                <a:solidFill>
                  <a:schemeClr val="tx1"/>
                </a:solidFill>
                <a:latin typeface="Raleway SemiBold"/>
                <a:ea typeface="Raleway SemiBold"/>
                <a:cs typeface="Raleway SemiBold"/>
                <a:sym typeface="Raleway SemiBold"/>
              </a:rPr>
              <a:t>      options:</a:t>
            </a:r>
          </a:p>
          <a:p>
            <a:r>
              <a:rPr lang="en-US" sz="2000" b="1" dirty="0">
                <a:solidFill>
                  <a:schemeClr val="tx1"/>
                </a:solidFill>
                <a:latin typeface="Raleway SemiBold"/>
                <a:ea typeface="Raleway SemiBold"/>
                <a:cs typeface="Raleway SemiBold"/>
                <a:sym typeface="Raleway SemiBold"/>
              </a:rPr>
              <a:t> </a:t>
            </a:r>
            <a:r>
              <a:rPr lang="en-US" sz="2000" b="1" dirty="0" smtClean="0">
                <a:solidFill>
                  <a:schemeClr val="tx1"/>
                </a:solidFill>
                <a:latin typeface="Raleway SemiBold"/>
                <a:ea typeface="Raleway SemiBold"/>
                <a:cs typeface="Raleway SemiBold"/>
                <a:sym typeface="Raleway SemiBold"/>
              </a:rPr>
              <a:t>           select options</a:t>
            </a:r>
          </a:p>
          <a:p>
            <a:r>
              <a:rPr lang="en-US" sz="2000" b="1" dirty="0" smtClean="0">
                <a:solidFill>
                  <a:schemeClr val="tx1"/>
                </a:solidFill>
                <a:latin typeface="Raleway SemiBold"/>
                <a:ea typeface="Raleway SemiBold"/>
                <a:cs typeface="Raleway SemiBold"/>
                <a:sym typeface="Raleway SemiBold"/>
              </a:rPr>
              <a:t>Label:</a:t>
            </a:r>
          </a:p>
          <a:p>
            <a:r>
              <a:rPr lang="en-US" sz="2000" b="1" dirty="0">
                <a:solidFill>
                  <a:schemeClr val="tx1"/>
                </a:solidFill>
                <a:latin typeface="Raleway SemiBold"/>
                <a:ea typeface="Raleway SemiBold"/>
                <a:cs typeface="Raleway SemiBold"/>
                <a:sym typeface="Raleway SemiBold"/>
              </a:rPr>
              <a:t> </a:t>
            </a:r>
            <a:r>
              <a:rPr lang="en-US" sz="2000" b="1" dirty="0" smtClean="0">
                <a:solidFill>
                  <a:schemeClr val="tx1"/>
                </a:solidFill>
                <a:latin typeface="Raleway SemiBold"/>
                <a:ea typeface="Raleway SemiBold"/>
                <a:cs typeface="Raleway SemiBold"/>
                <a:sym typeface="Raleway SemiBold"/>
              </a:rPr>
              <a:t>  label for elements</a:t>
            </a:r>
          </a:p>
          <a:p>
            <a:r>
              <a:rPr lang="en-US" sz="2000" b="1" dirty="0" smtClean="0">
                <a:solidFill>
                  <a:schemeClr val="tx1"/>
                </a:solidFill>
                <a:latin typeface="Raleway SemiBold"/>
                <a:ea typeface="Raleway SemiBold"/>
                <a:cs typeface="Raleway SemiBold"/>
                <a:sym typeface="Raleway SemiBold"/>
              </a:rPr>
              <a:t>Buttons</a:t>
            </a:r>
          </a:p>
        </p:txBody>
      </p:sp>
    </p:spTree>
    <p:extLst>
      <p:ext uri="{BB962C8B-B14F-4D97-AF65-F5344CB8AC3E}">
        <p14:creationId xmlns:p14="http://schemas.microsoft.com/office/powerpoint/2010/main" val="18518816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035879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7892138" cy="733230"/>
          </a:xfrm>
          <a:prstGeom prst="rect">
            <a:avLst/>
          </a:prstGeom>
          <a:noFill/>
          <a:ln>
            <a:noFill/>
          </a:ln>
        </p:spPr>
        <p:txBody>
          <a:bodyPr spcFirstLastPara="1" wrap="square" lIns="91425" tIns="91425" rIns="91425" bIns="91425" anchor="t" anchorCtr="0">
            <a:noAutofit/>
          </a:bodyPr>
          <a:lstStyle/>
          <a:p>
            <a:r>
              <a:rPr lang="en-US" sz="2000" b="1" dirty="0" smtClean="0">
                <a:solidFill>
                  <a:schemeClr val="tx1"/>
                </a:solidFill>
                <a:latin typeface="Raleway SemiBold"/>
                <a:ea typeface="Raleway SemiBold"/>
                <a:cs typeface="Raleway SemiBold"/>
                <a:sym typeface="Raleway SemiBold"/>
              </a:rPr>
              <a:t>Adds video/audio to page.</a:t>
            </a:r>
            <a:endParaRPr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146620" y="69566"/>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Videos and audios</a:t>
            </a:r>
            <a:endParaRPr lang="en-US" sz="3200" dirty="0"/>
          </a:p>
        </p:txBody>
      </p:sp>
      <p:sp>
        <p:nvSpPr>
          <p:cNvPr id="5" name="Google Shape;131;p20"/>
          <p:cNvSpPr txBox="1"/>
          <p:nvPr/>
        </p:nvSpPr>
        <p:spPr>
          <a:xfrm>
            <a:off x="255572" y="1243825"/>
            <a:ext cx="4124960" cy="2877823"/>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000" dirty="0">
                <a:solidFill>
                  <a:srgbClr val="92D050"/>
                </a:solidFill>
              </a:rPr>
              <a:t>&lt;video </a:t>
            </a:r>
            <a:r>
              <a:rPr lang="en-US" sz="2000" dirty="0" smtClean="0">
                <a:solidFill>
                  <a:srgbClr val="92D050"/>
                </a:solidFill>
              </a:rPr>
              <a:t>&gt;</a:t>
            </a:r>
            <a:r>
              <a:rPr lang="en-US" sz="2000" dirty="0">
                <a:solidFill>
                  <a:srgbClr val="92D050"/>
                </a:solidFill>
              </a:rPr>
              <a:t/>
            </a:r>
            <a:br>
              <a:rPr lang="en-US" sz="2000" dirty="0">
                <a:solidFill>
                  <a:srgbClr val="92D050"/>
                </a:solidFill>
              </a:rPr>
            </a:br>
            <a:r>
              <a:rPr lang="en-US" sz="2000" dirty="0">
                <a:solidFill>
                  <a:srgbClr val="92D050"/>
                </a:solidFill>
              </a:rPr>
              <a:t>  &lt;source </a:t>
            </a:r>
            <a:r>
              <a:rPr lang="en-US" sz="2000" dirty="0" err="1">
                <a:solidFill>
                  <a:srgbClr val="92D050"/>
                </a:solidFill>
              </a:rPr>
              <a:t>src</a:t>
            </a:r>
            <a:r>
              <a:rPr lang="en-US" sz="2000" dirty="0" smtClean="0">
                <a:solidFill>
                  <a:srgbClr val="92D050"/>
                </a:solidFill>
              </a:rPr>
              <a:t>=“duckTales.mp4"</a:t>
            </a:r>
            <a:r>
              <a:rPr lang="en-US" sz="2000" dirty="0">
                <a:solidFill>
                  <a:srgbClr val="92D050"/>
                </a:solidFill>
              </a:rPr>
              <a:t> </a:t>
            </a:r>
            <a:endParaRPr lang="en-US" sz="2000" dirty="0" smtClean="0">
              <a:solidFill>
                <a:srgbClr val="92D050"/>
              </a:solidFill>
            </a:endParaRPr>
          </a:p>
          <a:p>
            <a:r>
              <a:rPr lang="en-US" sz="2000" dirty="0" smtClean="0">
                <a:solidFill>
                  <a:srgbClr val="92D050"/>
                </a:solidFill>
              </a:rPr>
              <a:t>type</a:t>
            </a:r>
            <a:r>
              <a:rPr lang="en-US" sz="2000" dirty="0">
                <a:solidFill>
                  <a:srgbClr val="92D050"/>
                </a:solidFill>
              </a:rPr>
              <a:t>="video/mp4"&gt;</a:t>
            </a:r>
            <a:br>
              <a:rPr lang="en-US" sz="2000" dirty="0">
                <a:solidFill>
                  <a:srgbClr val="92D050"/>
                </a:solidFill>
              </a:rPr>
            </a:br>
            <a:r>
              <a:rPr lang="en-US" sz="2000" dirty="0">
                <a:solidFill>
                  <a:srgbClr val="92D050"/>
                </a:solidFill>
              </a:rPr>
              <a:t>  &lt;source </a:t>
            </a:r>
            <a:r>
              <a:rPr lang="en-US" sz="2000" dirty="0" err="1">
                <a:solidFill>
                  <a:srgbClr val="92D050"/>
                </a:solidFill>
              </a:rPr>
              <a:t>src</a:t>
            </a:r>
            <a:r>
              <a:rPr lang="en-US" sz="2000" dirty="0" smtClean="0">
                <a:solidFill>
                  <a:srgbClr val="92D050"/>
                </a:solidFill>
              </a:rPr>
              <a:t>=“duckTales.ogg“</a:t>
            </a:r>
          </a:p>
          <a:p>
            <a:r>
              <a:rPr lang="en-US" sz="2000" dirty="0">
                <a:solidFill>
                  <a:srgbClr val="92D050"/>
                </a:solidFill>
              </a:rPr>
              <a:t> type="video/</a:t>
            </a:r>
            <a:r>
              <a:rPr lang="en-US" sz="2000" dirty="0" err="1">
                <a:solidFill>
                  <a:srgbClr val="92D050"/>
                </a:solidFill>
              </a:rPr>
              <a:t>ogg</a:t>
            </a:r>
            <a:r>
              <a:rPr lang="en-US" sz="2000" dirty="0">
                <a:solidFill>
                  <a:srgbClr val="92D050"/>
                </a:solidFill>
              </a:rPr>
              <a:t>"&gt;</a:t>
            </a:r>
            <a:br>
              <a:rPr lang="en-US" sz="2000" dirty="0">
                <a:solidFill>
                  <a:srgbClr val="92D050"/>
                </a:solidFill>
              </a:rPr>
            </a:br>
            <a:r>
              <a:rPr lang="en-US" sz="2000" dirty="0">
                <a:solidFill>
                  <a:srgbClr val="92D050"/>
                </a:solidFill>
              </a:rPr>
              <a:t>  Your browser does not support the video tag.</a:t>
            </a:r>
            <a:br>
              <a:rPr lang="en-US" sz="2000" dirty="0">
                <a:solidFill>
                  <a:srgbClr val="92D050"/>
                </a:solidFill>
              </a:rPr>
            </a:br>
            <a:r>
              <a:rPr lang="en-US" sz="2000" dirty="0">
                <a:solidFill>
                  <a:srgbClr val="92D050"/>
                </a:solidFill>
              </a:rPr>
              <a:t>&lt;/video&gt;</a:t>
            </a:r>
            <a:endParaRPr sz="20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817267" y="1351145"/>
            <a:ext cx="3738017" cy="264764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Controls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Muted</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Poster=‘</a:t>
            </a:r>
            <a:r>
              <a:rPr lang="en-US" sz="2400" b="1" dirty="0" err="1" smtClean="0">
                <a:solidFill>
                  <a:schemeClr val="tx1"/>
                </a:solidFill>
                <a:latin typeface="Raleway SemiBold"/>
                <a:ea typeface="Raleway SemiBold"/>
                <a:cs typeface="Raleway SemiBold"/>
                <a:sym typeface="Raleway SemiBold"/>
              </a:rPr>
              <a:t>imageURL</a:t>
            </a:r>
            <a:r>
              <a:rPr lang="en-US" sz="2400" b="1" dirty="0" smtClean="0">
                <a:solidFill>
                  <a:schemeClr val="tx1"/>
                </a:solidFill>
                <a:latin typeface="Raleway SemiBold"/>
                <a:ea typeface="Raleway SemiBold"/>
                <a:cs typeface="Raleway SemiBold"/>
                <a:sym typeface="Raleway SemiBold"/>
              </a:rPr>
              <a:t>’</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Loop</a:t>
            </a:r>
          </a:p>
          <a:p>
            <a:pPr marL="457200" lvl="0" indent="-457200" rtl="0">
              <a:spcBef>
                <a:spcPts val="0"/>
              </a:spcBef>
              <a:spcAft>
                <a:spcPts val="0"/>
              </a:spcAft>
              <a:buFont typeface="+mj-lt"/>
              <a:buAutoNum type="arabicPeriod"/>
            </a:pPr>
            <a:r>
              <a:rPr lang="en-US" sz="2400" b="1" dirty="0" err="1" smtClean="0">
                <a:solidFill>
                  <a:schemeClr val="tx1"/>
                </a:solidFill>
                <a:latin typeface="Raleway SemiBold"/>
                <a:ea typeface="Raleway SemiBold"/>
                <a:cs typeface="Raleway SemiBold"/>
                <a:sym typeface="Raleway SemiBold"/>
              </a:rPr>
              <a:t>Autoplay</a:t>
            </a:r>
            <a:endParaRPr lang="en-US" sz="2400" b="1" dirty="0" smtClean="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40646489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42546559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622" y="279612"/>
            <a:ext cx="4538279" cy="684046"/>
          </a:xfrm>
        </p:spPr>
        <p:txBody>
          <a:bodyPr/>
          <a:lstStyle/>
          <a:p>
            <a:r>
              <a:rPr lang="en-US" dirty="0" smtClean="0"/>
              <a:t>We use web</a:t>
            </a:r>
            <a:endParaRPr lang="en-US" dirty="0"/>
          </a:p>
        </p:txBody>
      </p:sp>
      <p:pic>
        <p:nvPicPr>
          <p:cNvPr id="3" name="Google Shape;123;p19"/>
          <p:cNvPicPr preferRelativeResize="0"/>
          <p:nvPr/>
        </p:nvPicPr>
        <p:blipFill>
          <a:blip r:embed="rId2">
            <a:alphaModFix/>
          </a:blip>
          <a:stretch>
            <a:fillRect/>
          </a:stretch>
        </p:blipFill>
        <p:spPr>
          <a:xfrm>
            <a:off x="515157" y="1184563"/>
            <a:ext cx="1095435" cy="1047197"/>
          </a:xfrm>
          <a:prstGeom prst="rect">
            <a:avLst/>
          </a:prstGeom>
          <a:noFill/>
          <a:ln>
            <a:noFill/>
          </a:ln>
        </p:spPr>
      </p:pic>
      <p:pic>
        <p:nvPicPr>
          <p:cNvPr id="4" name="Google Shape;126;p19"/>
          <p:cNvPicPr preferRelativeResize="0"/>
          <p:nvPr/>
        </p:nvPicPr>
        <p:blipFill>
          <a:blip r:embed="rId3">
            <a:alphaModFix/>
          </a:blip>
          <a:stretch>
            <a:fillRect/>
          </a:stretch>
        </p:blipFill>
        <p:spPr>
          <a:xfrm>
            <a:off x="2218697" y="1153390"/>
            <a:ext cx="1127189" cy="1047198"/>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136" y="1074220"/>
            <a:ext cx="799404" cy="119910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144" y="999260"/>
            <a:ext cx="1288469" cy="1288469"/>
          </a:xfrm>
          <a:prstGeom prst="ellipse">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6378" y="1021154"/>
            <a:ext cx="1429617" cy="130523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812" y="2842073"/>
            <a:ext cx="1452124" cy="145212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9831" y="2811197"/>
            <a:ext cx="1356014" cy="1356014"/>
          </a:xfrm>
          <a:prstGeom prst="rect">
            <a:avLst/>
          </a:prstGeom>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21637" t="34129" r="18831" b="36683"/>
          <a:stretch/>
        </p:blipFill>
        <p:spPr>
          <a:xfrm>
            <a:off x="5726080" y="2866023"/>
            <a:ext cx="1287784" cy="1308114"/>
          </a:xfrm>
          <a:prstGeom prst="ellipse">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27758" t="23031" r="28248" b="23636"/>
          <a:stretch/>
        </p:blipFill>
        <p:spPr>
          <a:xfrm>
            <a:off x="7458788" y="2842073"/>
            <a:ext cx="1352719" cy="1327576"/>
          </a:xfrm>
          <a:prstGeom prst="ellipse">
            <a:avLst/>
          </a:prstGeom>
        </p:spPr>
      </p:pic>
      <p:pic>
        <p:nvPicPr>
          <p:cNvPr id="1026" name="Picture 2" descr="C:\Users\welcome\Desktop\WhatsApp_Logo_1.png"/>
          <p:cNvPicPr>
            <a:picLocks noChangeAspect="1" noChangeArrowheads="1"/>
          </p:cNvPicPr>
          <p:nvPr/>
        </p:nvPicPr>
        <p:blipFill rotWithShape="1">
          <a:blip r:embed="rId11">
            <a:extLst>
              <a:ext uri="{28A0092B-C50C-407E-A947-70E740481C1C}">
                <a14:useLocalDpi xmlns:a14="http://schemas.microsoft.com/office/drawing/2010/main" val="0"/>
              </a:ext>
            </a:extLst>
          </a:blip>
          <a:srcRect l="27937" t="22938" r="29511" b="22938"/>
          <a:stretch/>
        </p:blipFill>
        <p:spPr bwMode="auto">
          <a:xfrm>
            <a:off x="2082121" y="2809485"/>
            <a:ext cx="1400340" cy="1484712"/>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710979" y="3735359"/>
            <a:ext cx="656315" cy="589853"/>
          </a:xfrm>
          <a:prstGeom prst="rect">
            <a:avLst/>
          </a:prstGeom>
        </p:spPr>
      </p:pic>
      <p:pic>
        <p:nvPicPr>
          <p:cNvPr id="14" name="Picture 13"/>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588285" y="3711112"/>
            <a:ext cx="656315" cy="589853"/>
          </a:xfrm>
          <a:prstGeom prst="rect">
            <a:avLst/>
          </a:prstGeom>
        </p:spPr>
      </p:pic>
      <p:pic>
        <p:nvPicPr>
          <p:cNvPr id="15" name="Picture 14"/>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392854" y="3666083"/>
            <a:ext cx="656315" cy="589853"/>
          </a:xfrm>
          <a:prstGeom prst="rect">
            <a:avLst/>
          </a:prstGeom>
        </p:spPr>
      </p:pic>
    </p:spTree>
    <p:extLst>
      <p:ext uri="{BB962C8B-B14F-4D97-AF65-F5344CB8AC3E}">
        <p14:creationId xmlns:p14="http://schemas.microsoft.com/office/powerpoint/2010/main" val="22104228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6"/>
            <a:ext cx="7892138" cy="787814"/>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err="1" smtClean="0">
                <a:solidFill>
                  <a:schemeClr val="tx1"/>
                </a:solidFill>
                <a:latin typeface="Raleway SemiBold"/>
                <a:ea typeface="Raleway SemiBold"/>
                <a:cs typeface="Raleway SemiBold"/>
                <a:sym typeface="Raleway SemiBold"/>
              </a:rPr>
              <a:t>iFrame</a:t>
            </a:r>
            <a:r>
              <a:rPr lang="en-US" sz="2800" b="1" dirty="0" smtClean="0">
                <a:solidFill>
                  <a:schemeClr val="tx1"/>
                </a:solidFill>
                <a:latin typeface="Raleway SemiBold"/>
                <a:ea typeface="Raleway SemiBold"/>
                <a:cs typeface="Raleway SemiBold"/>
                <a:sym typeface="Raleway SemiBold"/>
              </a:rPr>
              <a:t> lets you insert a page within a page.</a:t>
            </a:r>
          </a:p>
          <a:p>
            <a:pPr lvl="0" rtl="0">
              <a:spcBef>
                <a:spcPts val="0"/>
              </a:spcBef>
              <a:spcAft>
                <a:spcPts val="0"/>
              </a:spcAft>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err="1" smtClean="0">
                <a:solidFill>
                  <a:srgbClr val="FF9900"/>
                </a:solidFill>
              </a:rPr>
              <a:t>iFrames</a:t>
            </a:r>
            <a:endParaRPr lang="en-US" sz="4800" dirty="0"/>
          </a:p>
        </p:txBody>
      </p:sp>
      <p:sp>
        <p:nvSpPr>
          <p:cNvPr id="5" name="Google Shape;131;p20"/>
          <p:cNvSpPr txBox="1"/>
          <p:nvPr/>
        </p:nvSpPr>
        <p:spPr>
          <a:xfrm>
            <a:off x="460292" y="1830690"/>
            <a:ext cx="6349941" cy="994398"/>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000" dirty="0">
                <a:solidFill>
                  <a:srgbClr val="92D050"/>
                </a:solidFill>
              </a:rPr>
              <a:t>&lt;</a:t>
            </a:r>
            <a:r>
              <a:rPr lang="en-US" sz="2000" dirty="0" err="1">
                <a:solidFill>
                  <a:srgbClr val="92D050"/>
                </a:solidFill>
              </a:rPr>
              <a:t>iframe</a:t>
            </a:r>
            <a:r>
              <a:rPr lang="en-US" sz="2000" dirty="0">
                <a:solidFill>
                  <a:srgbClr val="92D050"/>
                </a:solidFill>
              </a:rPr>
              <a:t> </a:t>
            </a:r>
            <a:r>
              <a:rPr lang="en-US" sz="2000" dirty="0" err="1" smtClean="0">
                <a:solidFill>
                  <a:srgbClr val="92D050"/>
                </a:solidFill>
              </a:rPr>
              <a:t>src</a:t>
            </a:r>
            <a:r>
              <a:rPr lang="en-US" sz="2000" dirty="0">
                <a:solidFill>
                  <a:srgbClr val="92D050"/>
                </a:solidFill>
              </a:rPr>
              <a:t>=“http://webdevwithgagan.orgfree.com</a:t>
            </a:r>
            <a:r>
              <a:rPr lang="en-US" sz="2000" dirty="0" smtClean="0">
                <a:solidFill>
                  <a:srgbClr val="92D050"/>
                </a:solidFill>
              </a:rPr>
              <a:t>/”&gt;</a:t>
            </a:r>
          </a:p>
          <a:p>
            <a:r>
              <a:rPr lang="en-US" sz="2000" dirty="0" smtClean="0">
                <a:solidFill>
                  <a:srgbClr val="92D050"/>
                </a:solidFill>
              </a:rPr>
              <a:t>&lt;/</a:t>
            </a:r>
            <a:r>
              <a:rPr lang="en-US" sz="2000" dirty="0">
                <a:solidFill>
                  <a:srgbClr val="92D050"/>
                </a:solidFill>
              </a:rPr>
              <a:t>iframe</a:t>
            </a:r>
            <a:r>
              <a:rPr lang="en-US" sz="2000" dirty="0" smtClean="0">
                <a:solidFill>
                  <a:srgbClr val="92D050"/>
                </a:solidFill>
              </a:rPr>
              <a:t>&gt;</a:t>
            </a:r>
            <a:endParaRPr lang="en-US" sz="2000" dirty="0">
              <a:solidFill>
                <a:srgbClr val="92D050"/>
              </a:solidFill>
            </a:endParaRPr>
          </a:p>
          <a:p>
            <a:r>
              <a:rPr lang="en-US" sz="2000" dirty="0">
                <a:solidFill>
                  <a:srgbClr val="92D050"/>
                </a:solidFill>
              </a:rPr>
              <a:t/>
            </a:r>
            <a:br>
              <a:rPr lang="en-US" sz="2000" dirty="0">
                <a:solidFill>
                  <a:srgbClr val="92D050"/>
                </a:solidFill>
              </a:rPr>
            </a:br>
            <a:endParaRPr sz="20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504500" y="2975211"/>
            <a:ext cx="6305733" cy="193799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a:buFont typeface="+mj-lt"/>
              <a:buAutoNum type="arabicPeriod"/>
            </a:pPr>
            <a:r>
              <a:rPr lang="en-US" sz="2400" dirty="0" err="1" smtClean="0"/>
              <a:t>Allowfullscreen</a:t>
            </a:r>
            <a:r>
              <a:rPr lang="en-US" sz="2400" dirty="0" smtClean="0"/>
              <a:t>=true/false</a:t>
            </a:r>
            <a:endParaRPr lang="en-US" sz="2400" b="1" dirty="0" smtClean="0">
              <a:solidFill>
                <a:schemeClr val="tx1"/>
              </a:solidFill>
              <a:latin typeface="Raleway SemiBold"/>
              <a:ea typeface="Raleway SemiBold"/>
              <a:cs typeface="Raleway SemiBold"/>
              <a:sym typeface="Raleway SemiBold"/>
            </a:endParaRPr>
          </a:p>
          <a:p>
            <a:pPr marL="457200" lvl="0" indent="-457200">
              <a:buFont typeface="+mj-lt"/>
              <a:buAutoNum type="arabicPeriod"/>
            </a:pPr>
            <a:r>
              <a:rPr lang="en-US" sz="2400" dirty="0" err="1" smtClean="0"/>
              <a:t>Allowpaymentrequest</a:t>
            </a:r>
            <a:endParaRPr lang="en-US" sz="2400" dirty="0" smtClean="0"/>
          </a:p>
          <a:p>
            <a:pPr marL="457200" lvl="0" indent="-457200">
              <a:buFont typeface="+mj-lt"/>
              <a:buAutoNum type="arabicPeriod"/>
            </a:pPr>
            <a:r>
              <a:rPr lang="en-US" sz="2400" b="1" dirty="0" smtClean="0">
                <a:solidFill>
                  <a:schemeClr val="tx1"/>
                </a:solidFill>
                <a:latin typeface="Raleway SemiBold"/>
                <a:ea typeface="Raleway SemiBold"/>
                <a:cs typeface="Raleway SemiBold"/>
                <a:sym typeface="Raleway SemiBold"/>
              </a:rPr>
              <a:t>SRC</a:t>
            </a:r>
          </a:p>
        </p:txBody>
      </p:sp>
    </p:spTree>
    <p:extLst>
      <p:ext uri="{BB962C8B-B14F-4D97-AF65-F5344CB8AC3E}">
        <p14:creationId xmlns:p14="http://schemas.microsoft.com/office/powerpoint/2010/main" val="8621310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997563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841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lumMod val="65000"/>
                  </a:schemeClr>
                </a:solidFill>
              </a:rPr>
              <a:t>Introduction to </a:t>
            </a:r>
            <a:r>
              <a:rPr lang="en" sz="2800" dirty="0" smtClean="0">
                <a:solidFill>
                  <a:schemeClr val="tx1">
                    <a:lumMod val="65000"/>
                  </a:schemeClr>
                </a:solidFill>
              </a:rPr>
              <a:t>Web </a:t>
            </a:r>
            <a:r>
              <a:rPr lang="en" sz="2800" dirty="0">
                <a:solidFill>
                  <a:schemeClr val="tx1">
                    <a:lumMod val="65000"/>
                  </a:schemeClr>
                </a:solidFill>
              </a:rPr>
              <a:t>Development</a:t>
            </a:r>
            <a:endParaRPr sz="2800" dirty="0">
              <a:solidFill>
                <a:schemeClr val="tx1">
                  <a:lumMod val="65000"/>
                </a:schemeClr>
              </a:solidFill>
            </a:endParaRPr>
          </a:p>
        </p:txBody>
      </p:sp>
      <p:sp>
        <p:nvSpPr>
          <p:cNvPr id="73" name="Google Shape;73;p13"/>
          <p:cNvSpPr txBox="1">
            <a:spLocks noGrp="1"/>
          </p:cNvSpPr>
          <p:nvPr>
            <p:ph type="subTitle" idx="1"/>
          </p:nvPr>
        </p:nvSpPr>
        <p:spPr>
          <a:xfrm>
            <a:off x="2390267" y="3484114"/>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chemeClr val="tx1">
                    <a:lumMod val="65000"/>
                  </a:schemeClr>
                </a:solidFill>
              </a:rPr>
              <a:t>Organised by: Girlscript</a:t>
            </a:r>
            <a:endParaRPr sz="2400" dirty="0">
              <a:solidFill>
                <a:schemeClr val="tx1">
                  <a:lumMod val="65000"/>
                </a:schemeClr>
              </a:solidFill>
            </a:endParaRPr>
          </a:p>
          <a:p>
            <a:pPr marL="0" lvl="0" indent="0" algn="l" rtl="0">
              <a:spcBef>
                <a:spcPts val="0"/>
              </a:spcBef>
              <a:spcAft>
                <a:spcPts val="0"/>
              </a:spcAft>
              <a:buNone/>
            </a:pPr>
            <a:r>
              <a:rPr lang="en" sz="2400" dirty="0">
                <a:solidFill>
                  <a:schemeClr val="tx1">
                    <a:lumMod val="65000"/>
                  </a:schemeClr>
                </a:solidFill>
              </a:rPr>
              <a:t>Mentor: Gagan Sharma</a:t>
            </a:r>
            <a:endParaRPr sz="2400" dirty="0">
              <a:solidFill>
                <a:schemeClr val="tx1">
                  <a:lumMod val="65000"/>
                </a:schemeClr>
              </a:solidFill>
            </a:endParaRPr>
          </a:p>
        </p:txBody>
      </p:sp>
      <p:pic>
        <p:nvPicPr>
          <p:cNvPr id="74" name="Google Shape;74;p13"/>
          <p:cNvPicPr preferRelativeResize="0"/>
          <p:nvPr/>
        </p:nvPicPr>
        <p:blipFill rotWithShape="1">
          <a:blip r:embed="rId3">
            <a:alphaModFix/>
          </a:blip>
          <a:srcRect t="28149" b="27019"/>
          <a:stretch/>
        </p:blipFill>
        <p:spPr>
          <a:xfrm>
            <a:off x="152400" y="477900"/>
            <a:ext cx="2067000" cy="1987500"/>
          </a:xfrm>
          <a:prstGeom prst="ellipse">
            <a:avLst/>
          </a:prstGeom>
          <a:noFill/>
          <a:ln w="76200" cap="flat" cmpd="sng">
            <a:solidFill>
              <a:srgbClr val="FFFFFF"/>
            </a:solidFill>
            <a:prstDash val="solid"/>
            <a:round/>
            <a:headEnd type="none" w="sm" len="sm"/>
            <a:tailEnd type="none" w="sm" len="sm"/>
          </a:ln>
        </p:spPr>
      </p:pic>
      <p:sp>
        <p:nvSpPr>
          <p:cNvPr id="5" name="Google Shape;72;p13"/>
          <p:cNvSpPr txBox="1">
            <a:spLocks/>
          </p:cNvSpPr>
          <p:nvPr/>
        </p:nvSpPr>
        <p:spPr>
          <a:xfrm>
            <a:off x="2314987" y="1162128"/>
            <a:ext cx="6542463" cy="15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9pPr>
          </a:lstStyle>
          <a:p>
            <a:r>
              <a:rPr lang="en-US" dirty="0" smtClean="0"/>
              <a:t>Doubt break</a:t>
            </a:r>
            <a:endParaRPr lang="en-US" sz="2400" dirty="0" smtClean="0"/>
          </a:p>
          <a:p>
            <a:r>
              <a:rPr lang="en-US" sz="2400" dirty="0" smtClean="0"/>
              <a:t>Please go through everything taught today and let me if any part is unclear we will </a:t>
            </a:r>
            <a:r>
              <a:rPr lang="en-US" sz="2400" dirty="0"/>
              <a:t>continue </a:t>
            </a:r>
            <a:r>
              <a:rPr lang="en-US" sz="2400" dirty="0" smtClean="0"/>
              <a:t>tomorrow by then practice whatever you have learnt, contact me if any problem arises.</a:t>
            </a:r>
          </a:p>
        </p:txBody>
      </p:sp>
    </p:spTree>
    <p:extLst>
      <p:ext uri="{BB962C8B-B14F-4D97-AF65-F5344CB8AC3E}">
        <p14:creationId xmlns:p14="http://schemas.microsoft.com/office/powerpoint/2010/main" val="10803545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026" name="Picture 2" descr="C:\Users\welcome\Downloads\IMG_20200427_014308_8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80494" y="608415"/>
            <a:ext cx="4779702" cy="923330"/>
          </a:xfrm>
          <a:prstGeom prst="rect">
            <a:avLst/>
          </a:prstGeom>
          <a:solidFill>
            <a:schemeClr val="tx1"/>
          </a:solidFill>
          <a:ln>
            <a:solidFill>
              <a:schemeClr val="tx1"/>
            </a:solidFill>
          </a:ln>
        </p:spPr>
        <p:txBody>
          <a:bodyPr wrap="square" lIns="91440" tIns="45720" rIns="91440" bIns="45720">
            <a:spAutoFit/>
          </a:bodyPr>
          <a:lstStyle/>
          <a:p>
            <a:pPr algn="ctr"/>
            <a:r>
              <a:rPr lang="en-US" sz="5400" b="0" cap="none" spc="0" dirty="0" smtClean="0">
                <a:ln w="18415" cmpd="sng">
                  <a:solidFill>
                    <a:srgbClr val="00B050"/>
                  </a:solidFill>
                  <a:prstDash val="solid"/>
                </a:ln>
                <a:solidFill>
                  <a:srgbClr val="00B050"/>
                </a:solidFill>
              </a:rPr>
              <a:t>Class end</a:t>
            </a:r>
          </a:p>
        </p:txBody>
      </p:sp>
      <p:sp>
        <p:nvSpPr>
          <p:cNvPr id="3" name="Rectangle 2"/>
          <p:cNvSpPr/>
          <p:nvPr/>
        </p:nvSpPr>
        <p:spPr>
          <a:xfrm>
            <a:off x="-32616" y="3036561"/>
            <a:ext cx="2872635" cy="1631216"/>
          </a:xfrm>
          <a:prstGeom prst="rect">
            <a:avLst/>
          </a:prstGeom>
        </p:spPr>
        <p:style>
          <a:lnRef idx="3">
            <a:schemeClr val="lt1"/>
          </a:lnRef>
          <a:fillRef idx="1">
            <a:schemeClr val="accent2"/>
          </a:fillRef>
          <a:effectRef idx="1">
            <a:schemeClr val="accent2"/>
          </a:effectRef>
          <a:fontRef idx="minor">
            <a:schemeClr val="lt1"/>
          </a:fontRef>
        </p:style>
        <p:txBody>
          <a:bodyPr wrap="square" lIns="91440" tIns="45720" rIns="91440" bIns="45720">
            <a:spAutoFit/>
          </a:bodyPr>
          <a:lstStyle/>
          <a:p>
            <a:pPr algn="ctr"/>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Practice everything you learned today, share your doubts and projects on the slack channel.</a:t>
            </a:r>
          </a:p>
        </p:txBody>
      </p:sp>
    </p:spTree>
    <p:extLst>
      <p:ext uri="{BB962C8B-B14F-4D97-AF65-F5344CB8AC3E}">
        <p14:creationId xmlns:p14="http://schemas.microsoft.com/office/powerpoint/2010/main" val="997563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2444700" y="687400"/>
            <a:ext cx="4254600" cy="4293376"/>
          </a:xfrm>
          <a:prstGeom prst="rect">
            <a:avLst/>
          </a:prstGeom>
          <a:noFill/>
          <a:ln>
            <a:noFill/>
          </a:ln>
        </p:spPr>
      </p:pic>
      <p:sp>
        <p:nvSpPr>
          <p:cNvPr id="103" name="Google Shape;103;p17"/>
          <p:cNvSpPr txBox="1"/>
          <p:nvPr/>
        </p:nvSpPr>
        <p:spPr>
          <a:xfrm>
            <a:off x="2855550" y="12207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a:solidFill>
                  <a:schemeClr val="accent2"/>
                </a:solidFill>
                <a:latin typeface="Raleway"/>
                <a:ea typeface="Raleway"/>
                <a:cs typeface="Raleway"/>
                <a:sym typeface="Raleway"/>
              </a:rPr>
              <a:t>This Course</a:t>
            </a:r>
            <a:endParaRPr sz="3000" b="1" dirty="0">
              <a:solidFill>
                <a:schemeClr val="accent2"/>
              </a:solidFill>
              <a:latin typeface="Raleway"/>
              <a:ea typeface="Raleway"/>
              <a:cs typeface="Raleway"/>
              <a:sym typeface="Raleway"/>
            </a:endParaRPr>
          </a:p>
        </p:txBody>
      </p:sp>
      <p:sp>
        <p:nvSpPr>
          <p:cNvPr id="104" name="Google Shape;104;p17"/>
          <p:cNvSpPr txBox="1">
            <a:spLocks noGrp="1"/>
          </p:cNvSpPr>
          <p:nvPr>
            <p:ph type="body" idx="4294967295"/>
          </p:nvPr>
        </p:nvSpPr>
        <p:spPr>
          <a:xfrm>
            <a:off x="2815961" y="1985674"/>
            <a:ext cx="3432175" cy="33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latin typeface="Raleway"/>
                <a:ea typeface="Raleway"/>
                <a:cs typeface="Raleway"/>
                <a:sym typeface="Raleway"/>
              </a:rPr>
              <a:t>A basic website uses mainly 3 technologies.</a:t>
            </a:r>
            <a:endParaRPr sz="1200" dirty="0">
              <a:solidFill>
                <a:schemeClr val="dk2"/>
              </a:solidFill>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400" b="1" dirty="0">
                <a:solidFill>
                  <a:schemeClr val="accent2"/>
                </a:solidFill>
                <a:latin typeface="Raleway"/>
                <a:ea typeface="Raleway"/>
                <a:cs typeface="Raleway"/>
                <a:sym typeface="Raleway"/>
              </a:rPr>
              <a:t>HTML</a:t>
            </a:r>
            <a:r>
              <a:rPr lang="en" sz="1400" dirty="0">
                <a:latin typeface="Raleway"/>
                <a:ea typeface="Raleway"/>
                <a:cs typeface="Raleway"/>
                <a:sym typeface="Raleway"/>
              </a:rPr>
              <a:t/>
            </a:r>
            <a:br>
              <a:rPr lang="en" sz="1400" dirty="0">
                <a:latin typeface="Raleway"/>
                <a:ea typeface="Raleway"/>
                <a:cs typeface="Raleway"/>
                <a:sym typeface="Raleway"/>
              </a:rPr>
            </a:br>
            <a:r>
              <a:rPr lang="en" sz="1200" dirty="0">
                <a:latin typeface="Raleway"/>
                <a:ea typeface="Raleway"/>
                <a:cs typeface="Raleway"/>
                <a:sym typeface="Raleway"/>
              </a:rPr>
              <a:t>Create basic structure of your website</a:t>
            </a:r>
            <a:endParaRPr sz="1200" dirty="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dirty="0">
                <a:solidFill>
                  <a:schemeClr val="accent2"/>
                </a:solidFill>
                <a:latin typeface="Raleway"/>
                <a:ea typeface="Raleway"/>
                <a:cs typeface="Raleway"/>
                <a:sym typeface="Raleway"/>
              </a:rPr>
              <a:t>CSS</a:t>
            </a:r>
            <a:r>
              <a:rPr lang="en" sz="1400" dirty="0">
                <a:latin typeface="Raleway"/>
                <a:ea typeface="Raleway"/>
                <a:cs typeface="Raleway"/>
                <a:sym typeface="Raleway"/>
              </a:rPr>
              <a:t/>
            </a:r>
            <a:br>
              <a:rPr lang="en" sz="1400" dirty="0">
                <a:latin typeface="Raleway"/>
                <a:ea typeface="Raleway"/>
                <a:cs typeface="Raleway"/>
                <a:sym typeface="Raleway"/>
              </a:rPr>
            </a:br>
            <a:r>
              <a:rPr lang="en" sz="1400" dirty="0">
                <a:latin typeface="Raleway"/>
                <a:ea typeface="Raleway"/>
                <a:cs typeface="Raleway"/>
                <a:sym typeface="Raleway"/>
              </a:rPr>
              <a:t>Add stylings.</a:t>
            </a:r>
            <a:endParaRPr sz="1200" dirty="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dirty="0">
                <a:solidFill>
                  <a:schemeClr val="accent2"/>
                </a:solidFill>
                <a:latin typeface="Raleway"/>
                <a:ea typeface="Raleway"/>
                <a:cs typeface="Raleway"/>
                <a:sym typeface="Raleway"/>
              </a:rPr>
              <a:t>Javascript</a:t>
            </a:r>
            <a:r>
              <a:rPr lang="en" sz="1400" dirty="0">
                <a:latin typeface="Raleway"/>
                <a:ea typeface="Raleway"/>
                <a:cs typeface="Raleway"/>
                <a:sym typeface="Raleway"/>
              </a:rPr>
              <a:t/>
            </a:r>
            <a:br>
              <a:rPr lang="en" sz="1400" dirty="0">
                <a:latin typeface="Raleway"/>
                <a:ea typeface="Raleway"/>
                <a:cs typeface="Raleway"/>
                <a:sym typeface="Raleway"/>
              </a:rPr>
            </a:br>
            <a:r>
              <a:rPr lang="en" sz="1200" dirty="0">
                <a:latin typeface="Raleway"/>
                <a:ea typeface="Raleway"/>
                <a:cs typeface="Raleway"/>
                <a:sym typeface="Raleway"/>
              </a:rPr>
              <a:t>Add interactivity to your website.</a:t>
            </a:r>
            <a:endParaRPr sz="1200" dirty="0">
              <a:solidFill>
                <a:schemeClr val="dk2"/>
              </a:solidFill>
              <a:latin typeface="Raleway"/>
              <a:ea typeface="Raleway"/>
              <a:cs typeface="Raleway"/>
              <a:sym typeface="Raleway"/>
            </a:endParaRPr>
          </a:p>
        </p:txBody>
      </p:sp>
      <p:pic>
        <p:nvPicPr>
          <p:cNvPr id="105" name="Google Shape;105;p17"/>
          <p:cNvPicPr preferRelativeResize="0"/>
          <p:nvPr/>
        </p:nvPicPr>
        <p:blipFill>
          <a:blip r:embed="rId4">
            <a:alphaModFix/>
          </a:blip>
          <a:stretch>
            <a:fillRect/>
          </a:stretch>
        </p:blipFill>
        <p:spPr>
          <a:xfrm>
            <a:off x="3778138" y="173225"/>
            <a:ext cx="1587725" cy="1123175"/>
          </a:xfrm>
          <a:prstGeom prst="rect">
            <a:avLst/>
          </a:prstGeom>
          <a:noFill/>
          <a:ln>
            <a:noFill/>
          </a:ln>
          <a:effectLst>
            <a:outerShdw blurRad="57150" dist="19050" dir="5400000" algn="bl" rotWithShape="0">
              <a:srgbClr val="000000">
                <a:alpha val="79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11" name="Google Shape;111;p18"/>
          <p:cNvSpPr txBox="1">
            <a:spLocks noGrp="1"/>
          </p:cNvSpPr>
          <p:nvPr>
            <p:ph type="title"/>
          </p:nvPr>
        </p:nvSpPr>
        <p:spPr>
          <a:xfrm>
            <a:off x="-21700" y="178749"/>
            <a:ext cx="56754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 me:</a:t>
            </a:r>
            <a:endParaRPr dirty="0"/>
          </a:p>
        </p:txBody>
      </p:sp>
      <p:pic>
        <p:nvPicPr>
          <p:cNvPr id="112" name="Google Shape;112;p18"/>
          <p:cNvPicPr preferRelativeResize="0"/>
          <p:nvPr/>
        </p:nvPicPr>
        <p:blipFill rotWithShape="1">
          <a:blip r:embed="rId4">
            <a:alphaModFix/>
          </a:blip>
          <a:srcRect l="5776" t="5187" r="5759" b="7484"/>
          <a:stretch/>
        </p:blipFill>
        <p:spPr>
          <a:xfrm>
            <a:off x="537850" y="1679100"/>
            <a:ext cx="1820100" cy="1785300"/>
          </a:xfrm>
          <a:prstGeom prst="ellipse">
            <a:avLst/>
          </a:prstGeom>
          <a:noFill/>
          <a:ln>
            <a:noFill/>
          </a:ln>
        </p:spPr>
      </p:pic>
      <p:pic>
        <p:nvPicPr>
          <p:cNvPr id="113" name="Google Shape;113;p18"/>
          <p:cNvPicPr preferRelativeResize="0"/>
          <p:nvPr/>
        </p:nvPicPr>
        <p:blipFill>
          <a:blip r:embed="rId5">
            <a:alphaModFix/>
          </a:blip>
          <a:stretch>
            <a:fillRect/>
          </a:stretch>
        </p:blipFill>
        <p:spPr>
          <a:xfrm>
            <a:off x="7095525" y="964700"/>
            <a:ext cx="1667374" cy="1667375"/>
          </a:xfrm>
          <a:prstGeom prst="rect">
            <a:avLst/>
          </a:prstGeom>
          <a:noFill/>
          <a:ln>
            <a:noFill/>
          </a:ln>
        </p:spPr>
      </p:pic>
      <p:pic>
        <p:nvPicPr>
          <p:cNvPr id="114" name="Google Shape;114;p18"/>
          <p:cNvPicPr preferRelativeResize="0"/>
          <p:nvPr/>
        </p:nvPicPr>
        <p:blipFill>
          <a:blip r:embed="rId6">
            <a:alphaModFix/>
          </a:blip>
          <a:stretch>
            <a:fillRect/>
          </a:stretch>
        </p:blipFill>
        <p:spPr>
          <a:xfrm>
            <a:off x="4120175" y="3143025"/>
            <a:ext cx="2473135" cy="1785300"/>
          </a:xfrm>
          <a:prstGeom prst="rect">
            <a:avLst/>
          </a:prstGeom>
          <a:noFill/>
          <a:ln>
            <a:noFill/>
          </a:ln>
        </p:spPr>
      </p:pic>
      <p:sp>
        <p:nvSpPr>
          <p:cNvPr id="115" name="Google Shape;115;p18"/>
          <p:cNvSpPr txBox="1"/>
          <p:nvPr/>
        </p:nvSpPr>
        <p:spPr>
          <a:xfrm>
            <a:off x="0" y="3464400"/>
            <a:ext cx="3505200" cy="376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2"/>
              </a:buClr>
              <a:buSzPts val="1100"/>
              <a:buFont typeface="Arial"/>
              <a:buNone/>
            </a:pPr>
            <a:r>
              <a:rPr lang="en" sz="1600" b="1">
                <a:solidFill>
                  <a:srgbClr val="FFFFFF"/>
                </a:solidFill>
                <a:latin typeface="Lato"/>
                <a:ea typeface="Lato"/>
                <a:cs typeface="Lato"/>
                <a:sym typeface="Lato"/>
              </a:rPr>
              <a:t>linkedin.com/in/gagan-sharma3103</a:t>
            </a:r>
            <a:endParaRPr sz="1600" b="1" dirty="0">
              <a:solidFill>
                <a:srgbClr val="FFFFFF"/>
              </a:solidFill>
              <a:latin typeface="Lato"/>
              <a:ea typeface="Lato"/>
              <a:cs typeface="Lato"/>
              <a:sym typeface="Lato"/>
            </a:endParaRPr>
          </a:p>
          <a:p>
            <a:pPr marL="0" lvl="0" indent="0" algn="l" rtl="0">
              <a:spcBef>
                <a:spcPts val="0"/>
              </a:spcBef>
              <a:spcAft>
                <a:spcPts val="0"/>
              </a:spcAft>
              <a:buNone/>
            </a:pPr>
            <a:endParaRPr sz="1600" b="1" dirty="0">
              <a:solidFill>
                <a:srgbClr val="FFFFFF"/>
              </a:solidFill>
              <a:latin typeface="Lato"/>
              <a:ea typeface="Lato"/>
              <a:cs typeface="Lato"/>
              <a:sym typeface="Lato"/>
            </a:endParaRPr>
          </a:p>
        </p:txBody>
      </p:sp>
      <p:sp>
        <p:nvSpPr>
          <p:cNvPr id="116" name="Google Shape;116;p18"/>
          <p:cNvSpPr txBox="1"/>
          <p:nvPr/>
        </p:nvSpPr>
        <p:spPr>
          <a:xfrm>
            <a:off x="3528000" y="2917575"/>
            <a:ext cx="3451200" cy="376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600" b="1">
                <a:solidFill>
                  <a:srgbClr val="FFFFFF"/>
                </a:solidFill>
                <a:latin typeface="Lato"/>
                <a:ea typeface="Lato"/>
                <a:cs typeface="Lato"/>
                <a:sym typeface="Lato"/>
              </a:rPr>
              <a:t>gagan3103sharma2000@gmail.com</a:t>
            </a:r>
            <a:endParaRPr sz="1600" b="1" dirty="0">
              <a:solidFill>
                <a:srgbClr val="FFFFFF"/>
              </a:solidFill>
              <a:latin typeface="Lato"/>
              <a:ea typeface="Lato"/>
              <a:cs typeface="Lato"/>
              <a:sym typeface="Lato"/>
            </a:endParaRPr>
          </a:p>
          <a:p>
            <a:pPr marL="0" lvl="0" indent="0" algn="l" rtl="0">
              <a:spcBef>
                <a:spcPts val="0"/>
              </a:spcBef>
              <a:spcAft>
                <a:spcPts val="0"/>
              </a:spcAft>
              <a:buNone/>
            </a:pPr>
            <a:endParaRPr sz="1600" b="1" dirty="0">
              <a:solidFill>
                <a:srgbClr val="FFFFFF"/>
              </a:solidFill>
              <a:latin typeface="Lato"/>
              <a:ea typeface="Lato"/>
              <a:cs typeface="Lato"/>
              <a:sym typeface="Lato"/>
            </a:endParaRPr>
          </a:p>
        </p:txBody>
      </p:sp>
      <p:sp>
        <p:nvSpPr>
          <p:cNvPr id="117" name="Google Shape;117;p18"/>
          <p:cNvSpPr txBox="1"/>
          <p:nvPr/>
        </p:nvSpPr>
        <p:spPr>
          <a:xfrm>
            <a:off x="4458600" y="1610300"/>
            <a:ext cx="2637000" cy="376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600" b="1">
                <a:solidFill>
                  <a:srgbClr val="FFFFFF"/>
                </a:solidFill>
                <a:latin typeface="Lato"/>
                <a:ea typeface="Lato"/>
                <a:cs typeface="Lato"/>
                <a:sym typeface="Lato"/>
              </a:rPr>
              <a:t>t.me/GaganSharma3103</a:t>
            </a:r>
            <a:endParaRPr sz="1600" b="1"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1682125" y="70150"/>
            <a:ext cx="684600" cy="5014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5200" b="1">
                <a:solidFill>
                  <a:schemeClr val="dk1"/>
                </a:solidFill>
              </a:rPr>
              <a:t>Setup</a:t>
            </a:r>
            <a:endParaRPr sz="4000" dirty="0">
              <a:solidFill>
                <a:srgbClr val="000000"/>
              </a:solidFill>
            </a:endParaRPr>
          </a:p>
        </p:txBody>
      </p:sp>
      <p:pic>
        <p:nvPicPr>
          <p:cNvPr id="123" name="Google Shape;123;p19"/>
          <p:cNvPicPr preferRelativeResize="0"/>
          <p:nvPr/>
        </p:nvPicPr>
        <p:blipFill>
          <a:blip r:embed="rId3">
            <a:alphaModFix/>
          </a:blip>
          <a:stretch>
            <a:fillRect/>
          </a:stretch>
        </p:blipFill>
        <p:spPr>
          <a:xfrm>
            <a:off x="3830675" y="211175"/>
            <a:ext cx="1955449" cy="1947850"/>
          </a:xfrm>
          <a:prstGeom prst="rect">
            <a:avLst/>
          </a:prstGeom>
          <a:noFill/>
          <a:ln>
            <a:noFill/>
          </a:ln>
        </p:spPr>
      </p:pic>
      <p:pic>
        <p:nvPicPr>
          <p:cNvPr id="124" name="Google Shape;124;p19"/>
          <p:cNvPicPr preferRelativeResize="0"/>
          <p:nvPr/>
        </p:nvPicPr>
        <p:blipFill>
          <a:blip r:embed="rId4">
            <a:alphaModFix/>
          </a:blip>
          <a:stretch>
            <a:fillRect/>
          </a:stretch>
        </p:blipFill>
        <p:spPr>
          <a:xfrm>
            <a:off x="6815175" y="174525"/>
            <a:ext cx="2021151" cy="2021151"/>
          </a:xfrm>
          <a:prstGeom prst="rect">
            <a:avLst/>
          </a:prstGeom>
          <a:noFill/>
          <a:ln>
            <a:noFill/>
          </a:ln>
        </p:spPr>
      </p:pic>
      <p:pic>
        <p:nvPicPr>
          <p:cNvPr id="125" name="Google Shape;125;p19"/>
          <p:cNvPicPr preferRelativeResize="0"/>
          <p:nvPr/>
        </p:nvPicPr>
        <p:blipFill>
          <a:blip r:embed="rId5">
            <a:alphaModFix/>
          </a:blip>
          <a:stretch>
            <a:fillRect/>
          </a:stretch>
        </p:blipFill>
        <p:spPr>
          <a:xfrm>
            <a:off x="3651413" y="2466000"/>
            <a:ext cx="2313974" cy="2313974"/>
          </a:xfrm>
          <a:prstGeom prst="rect">
            <a:avLst/>
          </a:prstGeom>
          <a:noFill/>
          <a:ln>
            <a:noFill/>
          </a:ln>
        </p:spPr>
      </p:pic>
      <p:pic>
        <p:nvPicPr>
          <p:cNvPr id="126" name="Google Shape;126;p19"/>
          <p:cNvPicPr preferRelativeResize="0"/>
          <p:nvPr/>
        </p:nvPicPr>
        <p:blipFill>
          <a:blip r:embed="rId6">
            <a:alphaModFix/>
          </a:blip>
          <a:stretch>
            <a:fillRect/>
          </a:stretch>
        </p:blipFill>
        <p:spPr>
          <a:xfrm>
            <a:off x="6668776" y="2466013"/>
            <a:ext cx="2313950" cy="23139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120" y="1682850"/>
            <a:ext cx="1391053" cy="1391053"/>
          </a:xfrm>
          <a:prstGeom prst="rect">
            <a:avLst/>
          </a:prstGeom>
        </p:spPr>
      </p:pic>
      <p:sp>
        <p:nvSpPr>
          <p:cNvPr id="3" name="Rectangle 2"/>
          <p:cNvSpPr/>
          <p:nvPr/>
        </p:nvSpPr>
        <p:spPr>
          <a:xfrm>
            <a:off x="3326337" y="139023"/>
            <a:ext cx="2694969" cy="1446550"/>
          </a:xfrm>
          <a:prstGeom prst="rect">
            <a:avLst/>
          </a:prstGeom>
          <a:noFill/>
        </p:spPr>
        <p:txBody>
          <a:bodyPr wrap="none" lIns="91440" tIns="45720" rIns="91440" bIns="45720">
            <a:spAutoFit/>
          </a:bodyPr>
          <a:lstStyle/>
          <a:p>
            <a:pPr algn="ctr"/>
            <a:r>
              <a:rPr lang="en-US" sz="4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story </a:t>
            </a:r>
          </a:p>
          <a:p>
            <a:pPr algn="ctr"/>
            <a:r>
              <a:rPr lang="en-US" sz="4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of </a:t>
            </a:r>
            <a:r>
              <a:rPr lang="en-US" sz="44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Amuzic</a:t>
            </a:r>
            <a:endParaRPr lang="en-US" sz="4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26" name="Picture 2" descr="C:\Users\welcome\Downloads\WhatsApp Image 2020-04-28 at 5.22.19 AM (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92" y="217665"/>
            <a:ext cx="2351314" cy="470262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elcome\Downloads\WhatsApp Image 2020-04-28 at 5.22.19 AM.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264" y="236300"/>
            <a:ext cx="2385620" cy="46080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welcome\Downloads\WhatsApp Image 2020-04-28 at 5.22.19 AM (1).jpeg"/>
          <p:cNvPicPr>
            <a:picLocks noChangeAspect="1" noChangeArrowheads="1"/>
          </p:cNvPicPr>
          <p:nvPr/>
        </p:nvPicPr>
        <p:blipFill rotWithShape="1">
          <a:blip r:embed="rId4">
            <a:extLst>
              <a:ext uri="{28A0092B-C50C-407E-A947-70E740481C1C}">
                <a14:useLocalDpi xmlns:a14="http://schemas.microsoft.com/office/drawing/2010/main" val="0"/>
              </a:ext>
            </a:extLst>
          </a:blip>
          <a:srcRect l="1897" r="81820" b="96699"/>
          <a:stretch/>
        </p:blipFill>
        <p:spPr bwMode="auto">
          <a:xfrm>
            <a:off x="2359134" y="3016935"/>
            <a:ext cx="1342128" cy="5441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welcome\Downloads\WhatsApp Image 2020-04-28 at 5.22.19 AM.jpeg"/>
          <p:cNvPicPr>
            <a:picLocks noChangeAspect="1" noChangeArrowheads="1"/>
          </p:cNvPicPr>
          <p:nvPr/>
        </p:nvPicPr>
        <p:blipFill rotWithShape="1">
          <a:blip r:embed="rId5">
            <a:extLst>
              <a:ext uri="{28A0092B-C50C-407E-A947-70E740481C1C}">
                <a14:useLocalDpi xmlns:a14="http://schemas.microsoft.com/office/drawing/2010/main" val="0"/>
              </a:ext>
            </a:extLst>
          </a:blip>
          <a:srcRect l="2187" r="83146" b="96402"/>
          <a:stretch/>
        </p:blipFill>
        <p:spPr bwMode="auto">
          <a:xfrm>
            <a:off x="5848141" y="2993827"/>
            <a:ext cx="1328734" cy="54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263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408</TotalTime>
  <Words>873</Words>
  <Application>Microsoft Office PowerPoint</Application>
  <PresentationFormat>On-screen Show (16:9)</PresentationFormat>
  <Paragraphs>281</Paragraphs>
  <Slides>53</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Raleway</vt:lpstr>
      <vt:lpstr>Raleway ExtraBold</vt:lpstr>
      <vt:lpstr>Raleway SemiBold</vt:lpstr>
      <vt:lpstr>Lato</vt:lpstr>
      <vt:lpstr>Wingdings</vt:lpstr>
      <vt:lpstr>Swiss</vt:lpstr>
      <vt:lpstr>Introduction to  Web Development</vt:lpstr>
      <vt:lpstr>The Course outline</vt:lpstr>
      <vt:lpstr>World of Web! </vt:lpstr>
      <vt:lpstr>Don’t stop at websites, because web doesn’t either.</vt:lpstr>
      <vt:lpstr>We use web</vt:lpstr>
      <vt:lpstr>PowerPoint Presentation</vt:lpstr>
      <vt:lpstr>Contact me:</vt:lpstr>
      <vt:lpstr>PowerPoint Presentation</vt:lpstr>
      <vt:lpstr>PowerPoint Presentation</vt:lpstr>
      <vt:lpstr>PowerPoint Presentation</vt:lpstr>
      <vt:lpstr>Webpage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Web Development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Development</dc:title>
  <cp:lastModifiedBy>welcome</cp:lastModifiedBy>
  <cp:revision>58</cp:revision>
  <dcterms:modified xsi:type="dcterms:W3CDTF">2020-04-28T20:02:15Z</dcterms:modified>
</cp:coreProperties>
</file>